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0" r:id="rId4"/>
    <p:sldMasterId id="2147483765" r:id="rId5"/>
    <p:sldMasterId id="2147483771" r:id="rId6"/>
    <p:sldMasterId id="2147483783" r:id="rId7"/>
    <p:sldMasterId id="2147483790" r:id="rId8"/>
    <p:sldMasterId id="2147483792" r:id="rId9"/>
    <p:sldMasterId id="2147483796" r:id="rId10"/>
    <p:sldMasterId id="2147483801" r:id="rId11"/>
  </p:sldMasterIdLst>
  <p:notesMasterIdLst>
    <p:notesMasterId r:id="rId55"/>
  </p:notesMasterIdLst>
  <p:handoutMasterIdLst>
    <p:handoutMasterId r:id="rId56"/>
  </p:handoutMasterIdLst>
  <p:sldIdLst>
    <p:sldId id="4526" r:id="rId12"/>
    <p:sldId id="6754" r:id="rId13"/>
    <p:sldId id="6755" r:id="rId14"/>
    <p:sldId id="1384" r:id="rId15"/>
    <p:sldId id="6703" r:id="rId16"/>
    <p:sldId id="6704" r:id="rId17"/>
    <p:sldId id="6705" r:id="rId18"/>
    <p:sldId id="6710" r:id="rId19"/>
    <p:sldId id="6698" r:id="rId20"/>
    <p:sldId id="6708" r:id="rId21"/>
    <p:sldId id="6706" r:id="rId22"/>
    <p:sldId id="6707" r:id="rId23"/>
    <p:sldId id="6757" r:id="rId24"/>
    <p:sldId id="6756" r:id="rId25"/>
    <p:sldId id="6763" r:id="rId26"/>
    <p:sldId id="6766" r:id="rId27"/>
    <p:sldId id="6862" r:id="rId28"/>
    <p:sldId id="6761" r:id="rId29"/>
    <p:sldId id="6764" r:id="rId30"/>
    <p:sldId id="6765" r:id="rId31"/>
    <p:sldId id="6760" r:id="rId32"/>
    <p:sldId id="6759" r:id="rId33"/>
    <p:sldId id="6769" r:id="rId34"/>
    <p:sldId id="6768" r:id="rId35"/>
    <p:sldId id="6782" r:id="rId36"/>
    <p:sldId id="6777" r:id="rId37"/>
    <p:sldId id="6778" r:id="rId38"/>
    <p:sldId id="6779" r:id="rId39"/>
    <p:sldId id="6781" r:id="rId40"/>
    <p:sldId id="6863" r:id="rId41"/>
    <p:sldId id="6864" r:id="rId42"/>
    <p:sldId id="6762" r:id="rId43"/>
    <p:sldId id="6783" r:id="rId44"/>
    <p:sldId id="422" r:id="rId45"/>
    <p:sldId id="6774" r:id="rId46"/>
    <p:sldId id="6770" r:id="rId47"/>
    <p:sldId id="6772" r:id="rId48"/>
    <p:sldId id="6758" r:id="rId49"/>
    <p:sldId id="6767" r:id="rId50"/>
    <p:sldId id="6771" r:id="rId51"/>
    <p:sldId id="6775" r:id="rId52"/>
    <p:sldId id="6773" r:id="rId53"/>
    <p:sldId id="4369" r:id="rId5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363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2913" userDrawn="1">
          <p15:clr>
            <a:srgbClr val="A4A3A4"/>
          </p15:clr>
        </p15:guide>
        <p15:guide id="6" pos="1020" userDrawn="1">
          <p15:clr>
            <a:srgbClr val="A4A3A4"/>
          </p15:clr>
        </p15:guide>
        <p15:guide id="7" pos="4241" userDrawn="1">
          <p15:clr>
            <a:srgbClr val="A4A3A4"/>
          </p15:clr>
        </p15:guide>
        <p15:guide id="8" orient="horz" pos="459" userDrawn="1">
          <p15:clr>
            <a:srgbClr val="A4A3A4"/>
          </p15:clr>
        </p15:guide>
        <p15:guide id="9" pos="5465" userDrawn="1">
          <p15:clr>
            <a:srgbClr val="A4A3A4"/>
          </p15:clr>
        </p15:guide>
        <p15:guide id="10" orient="horz" pos="816" userDrawn="1">
          <p15:clr>
            <a:srgbClr val="A4A3A4"/>
          </p15:clr>
        </p15:guide>
        <p15:guide id="11" orient="horz" pos="531" userDrawn="1">
          <p15:clr>
            <a:srgbClr val="A4A3A4"/>
          </p15:clr>
        </p15:guide>
        <p15:guide id="12" pos="2948" userDrawn="1">
          <p15:clr>
            <a:srgbClr val="A4A3A4"/>
          </p15:clr>
        </p15:guide>
        <p15:guide id="14" pos="2812" userDrawn="1">
          <p15:clr>
            <a:srgbClr val="A4A3A4"/>
          </p15:clr>
        </p15:guide>
        <p15:guide id="15" pos="1542" userDrawn="1">
          <p15:clr>
            <a:srgbClr val="A4A3A4"/>
          </p15:clr>
        </p15:guide>
        <p15:guide id="16" orient="horz" pos="1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만든 이" initials="오전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92"/>
    <a:srgbClr val="93EB20"/>
    <a:srgbClr val="00E296"/>
    <a:srgbClr val="9D9D9C"/>
    <a:srgbClr val="F39200"/>
    <a:srgbClr val="003738"/>
    <a:srgbClr val="005F4B"/>
    <a:srgbClr val="00B336"/>
    <a:srgbClr val="F1F1F1"/>
    <a:srgbClr val="3F9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DBB317-FAAE-4CA9-B99F-A6549FA43E6A}" v="1" dt="2020-04-02T08:15:48.575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029" autoAdjust="0"/>
  </p:normalViewPr>
  <p:slideViewPr>
    <p:cSldViewPr snapToGrid="0">
      <p:cViewPr varScale="1">
        <p:scale>
          <a:sx n="145" d="100"/>
          <a:sy n="145" d="100"/>
        </p:scale>
        <p:origin x="762" y="126"/>
      </p:cViewPr>
      <p:guideLst>
        <p:guide pos="2880"/>
        <p:guide pos="363"/>
        <p:guide pos="295"/>
        <p:guide orient="horz" pos="2913"/>
        <p:guide pos="1020"/>
        <p:guide pos="4241"/>
        <p:guide orient="horz" pos="459"/>
        <p:guide pos="5465"/>
        <p:guide orient="horz" pos="816"/>
        <p:guide orient="horz" pos="531"/>
        <p:guide pos="2948"/>
        <p:guide pos="2812"/>
        <p:guide pos="1542"/>
        <p:guide orient="horz" pos="1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viewProps" Target="viewProps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>
                <a:latin typeface="Tahoma" panose="020B0604030504040204" pitchFamily="34" charset="0"/>
              </a:rPr>
              <a:t>1/7/2021</a:t>
            </a:fld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>
                <a:latin typeface="Tahoma" panose="020B0604030504040204" pitchFamily="34" charset="0"/>
              </a:rPr>
              <a:t>‹#›</a:t>
            </a:fld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42B9AD4B-8655-4940-A3C2-456FA4D65BFE}" type="datetimeFigureOut">
              <a:rPr lang="en-US" smtClean="0"/>
              <a:pPr/>
              <a:t>1/7/2021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1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noProof="0" dirty="0"/>
              <a:t>#DRAFT INFO: Looking for high level architectural overview of VBR to implement in the EU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73E91-D22F-4AE2-AC49-5061B6B48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258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noProof="0" dirty="0"/>
              <a:t>#DRAFT INFO: Looking for high level architectural overview of VBR to implement in the EU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73E91-D22F-4AE2-AC49-5061B6B48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71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noProof="0" dirty="0"/>
              <a:t>#DRAFT INFO: Looking for high level architectural overview of VBR to implement in the EU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73E91-D22F-4AE2-AC49-5061B6B48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8133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410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82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6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83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450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13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0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2019/08/09</a:t>
            </a:r>
          </a:p>
          <a:p>
            <a:r>
              <a:rPr lang="en-US"/>
              <a:t>#EDITS: Changed Icon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94059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7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86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209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25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6098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5498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pPr lvl="0"/>
            <a:r>
              <a:rPr lang="ru-RU"/>
              <a:t>1) </a:t>
            </a:r>
            <a:r>
              <a:rPr lang="en-US"/>
              <a:t>Veeam Backup &amp; Replication (VBR), Veeam Agents </a:t>
            </a:r>
            <a:r>
              <a:rPr lang="en-US" i="1"/>
              <a:t>for Windows </a:t>
            </a:r>
            <a:r>
              <a:rPr lang="en-US"/>
              <a:t>and </a:t>
            </a:r>
            <a:r>
              <a:rPr lang="en-US" i="1"/>
              <a:t>Linux</a:t>
            </a:r>
            <a:r>
              <a:rPr lang="en-US"/>
              <a:t> put backups into VBR repository;</a:t>
            </a:r>
          </a:p>
          <a:p>
            <a:pPr lvl="0"/>
            <a:r>
              <a:rPr lang="ru-RU"/>
              <a:t>2) </a:t>
            </a:r>
            <a:r>
              <a:rPr lang="en-US"/>
              <a:t>Direct Restore </a:t>
            </a:r>
            <a:r>
              <a:rPr lang="en-US" i="1"/>
              <a:t>to Microsoft Azure </a:t>
            </a:r>
            <a:r>
              <a:rPr lang="en-US"/>
              <a:t>(DR2MA): VBR converts backup file and puts data into Azure storage;</a:t>
            </a:r>
          </a:p>
          <a:p>
            <a:pPr lvl="0"/>
            <a:r>
              <a:rPr lang="ru-RU"/>
              <a:t>3) </a:t>
            </a:r>
            <a:r>
              <a:rPr lang="en-US"/>
              <a:t>DR2MA: VM is created in Azure and powered on immediately. VM operates in Azure network;</a:t>
            </a:r>
          </a:p>
          <a:p>
            <a:pPr lvl="0"/>
            <a:r>
              <a:rPr lang="ru-RU"/>
              <a:t>4) </a:t>
            </a:r>
            <a:r>
              <a:rPr lang="en-US"/>
              <a:t>Veeam Powered Network (Veeam PN): Veeam PN extends Azure network to main office network by creating a virtual private network (VPN) tunnel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36E49C33-A899-4080-B833-E3FCF70FA0F1}" type="slidenum">
              <a:rPr lang="ru-RU">
                <a:solidFill>
                  <a:prstClr val="black"/>
                </a:solidFill>
              </a:rPr>
              <a:pPr defTabSz="931774">
                <a:defRPr/>
              </a:pPr>
              <a:t>27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870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talk track here is to speak about the use case of Secure Restore – triggering an anti virus scan on the backup file before / recovery before restore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67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52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091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6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2019/11/08</a:t>
            </a:r>
          </a:p>
          <a:p>
            <a:r>
              <a:rPr lang="en-US"/>
              <a:t>#EDITS: Added Animation</a:t>
            </a:r>
          </a:p>
          <a:p>
            <a:endParaRPr lang="en-NL"/>
          </a:p>
          <a:p>
            <a:pPr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The Veeam Backup Server is needed to 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Coordinate backup, replication, recovery verification and restore tasks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Control scheduling and resource allocation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Set up and manage infrastructure components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endParaRPr lang="en-GB" sz="900"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86000">
                    <a:srgbClr val="FFFFFF">
                      <a:lumMod val="5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Tahoma" panose="020B0604030504040204" pitchFamily="34" charset="0"/>
            </a:endParaRPr>
          </a:p>
          <a:p>
            <a:pPr marL="0" indent="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None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Proxy is needed for: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Retrieving VM data from the production storage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Compression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Source Deduplication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Encryption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Sending data to the backup repository as a backup job or another backup proxy as a replication job</a:t>
            </a:r>
          </a:p>
          <a:p>
            <a:pPr marL="0" indent="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None/>
            </a:pPr>
            <a:endParaRPr lang="en-GB" sz="900"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86000">
                    <a:srgbClr val="FFFFFF">
                      <a:lumMod val="5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Tahoma" panose="020B0604030504040204" pitchFamily="34" charset="0"/>
            </a:endParaRPr>
          </a:p>
          <a:p>
            <a:pPr marL="0" indent="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None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Repository is needed for: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Per-VM or Per-Job, Backup Chains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Target Side deduplication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Decompress data</a:t>
            </a:r>
          </a:p>
          <a:p>
            <a:pPr marL="171450" indent="-17145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Char char="•"/>
            </a:pPr>
            <a:r>
              <a:rPr lang="en-GB" sz="900"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86000">
                      <a:srgbClr val="FFFFFF">
                        <a:lumMod val="5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Tahoma" panose="020B0604030504040204" pitchFamily="34" charset="0"/>
              </a:rPr>
              <a:t>Alignment of data blocks</a:t>
            </a:r>
          </a:p>
          <a:p>
            <a:pPr marL="0" indent="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None/>
            </a:pPr>
            <a:r>
              <a:rPr lang="en-GB"/>
              <a:t>Per-Backup Chain VBK vs Per-VM backup Chain and determines how Veeam behaves when media is changed (Rotated Disks)</a:t>
            </a:r>
            <a:endParaRPr lang="en-GB" sz="900"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86000">
                    <a:srgbClr val="FFFFFF">
                      <a:lumMod val="5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Tahoma" panose="020B0604030504040204" pitchFamily="34" charset="0"/>
            </a:endParaRPr>
          </a:p>
          <a:p>
            <a:pPr marL="0" indent="0">
              <a:spcBef>
                <a:spcPts val="700"/>
              </a:spcBef>
              <a:buClr>
                <a:srgbClr val="000000">
                  <a:lumMod val="50000"/>
                  <a:lumOff val="50000"/>
                </a:srgbClr>
              </a:buClr>
              <a:buFont typeface="Arial" panose="020B0604020202020204" pitchFamily="34" charset="0"/>
              <a:buNone/>
            </a:pPr>
            <a:endParaRPr lang="en-GB" sz="900"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86000">
                    <a:srgbClr val="FFFFFF">
                      <a:lumMod val="5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Tahoma" panose="020B0604030504040204" pitchFamily="34" charset="0"/>
            </a:endParaRPr>
          </a:p>
          <a:p>
            <a:endParaRPr lang="en-US">
              <a:effectLst/>
            </a:endParaRPr>
          </a:p>
          <a:p>
            <a:endParaRPr lang="ru-RU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19231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41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74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24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6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6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25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61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Calibri" panose="020F0502020204030204" pitchFamily="34" charset="0"/>
              </a:rPr>
              <a:t>The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Calibri" panose="020F0502020204030204" pitchFamily="34" charset="0"/>
              </a:rPr>
              <a:t>Veeam backup server </a:t>
            </a:r>
            <a:r>
              <a:rPr lang="en-US" altLang="ko-KR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Calibri" panose="020F0502020204030204" pitchFamily="34" charset="0"/>
              </a:rPr>
              <a:t>is a Windows-based physical or virtual machine on which Veeam Backup &amp; Replication is installed. </a:t>
            </a:r>
          </a:p>
          <a:p>
            <a:endParaRPr lang="en-US" altLang="ko-KR" dirty="0">
              <a:solidFill>
                <a:srgbClr val="000000"/>
              </a:solidFill>
              <a:effectLst/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Calibri" panose="020F0502020204030204" pitchFamily="34" charset="0"/>
              </a:rPr>
              <a:t>It is the core component in the backup infrastructure that fills the role of the </a:t>
            </a:r>
            <a:r>
              <a:rPr lang="en-US" altLang="ko-KR" i="1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Calibri" panose="020F0502020204030204" pitchFamily="34" charset="0"/>
              </a:rPr>
              <a:t>configuration and control center</a:t>
            </a:r>
            <a:r>
              <a:rPr lang="en-US" altLang="ko-KR" dirty="0">
                <a:solidFill>
                  <a:srgbClr val="000000"/>
                </a:solidFill>
                <a:effectLst/>
                <a:latin typeface="Calibri" panose="020F0502020204030204" pitchFamily="34" charset="0"/>
                <a:sym typeface="Calibri" panose="020F0502020204030204" pitchFamily="34" charset="0"/>
              </a:rPr>
              <a:t>. </a:t>
            </a:r>
          </a:p>
          <a:p>
            <a:endParaRPr lang="en-US" altLang="ko-KR" dirty="0">
              <a:solidFill>
                <a:srgbClr val="000000"/>
              </a:solidFill>
              <a:effectLst/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4025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dirty="0"/>
              <a:t>A </a:t>
            </a:r>
            <a:r>
              <a:rPr lang="en-US" altLang="ko-KR" sz="900" b="1" dirty="0"/>
              <a:t>Veeam backup proxy</a:t>
            </a:r>
            <a:r>
              <a:rPr lang="en-US" altLang="ko-KR" sz="900" dirty="0"/>
              <a:t> is an architecture component that sits between data source and target and is used to process jobs and deliver backup traffic. </a:t>
            </a:r>
            <a:endParaRPr lang="ru-RU" altLang="ko-KR" dirty="0"/>
          </a:p>
          <a:p>
            <a:endParaRPr lang="en-US" altLang="ko-KR" sz="900" dirty="0"/>
          </a:p>
          <a:p>
            <a:r>
              <a:rPr lang="en-US" altLang="ko-KR" sz="900" dirty="0"/>
              <a:t>To take data processing off the production Hyper-V host, you can use </a:t>
            </a:r>
            <a:r>
              <a:rPr lang="en-US" altLang="ko-KR" sz="900" b="1" dirty="0"/>
              <a:t>the off-host backup mode</a:t>
            </a:r>
            <a:r>
              <a:rPr lang="en-US" altLang="ko-KR" sz="900" dirty="0"/>
              <a:t>.</a:t>
            </a:r>
          </a:p>
          <a:p>
            <a:r>
              <a:rPr lang="en-US" altLang="ko-KR" sz="900" dirty="0"/>
              <a:t> </a:t>
            </a:r>
          </a:p>
          <a:p>
            <a:r>
              <a:rPr lang="en-US" altLang="ko-KR" sz="900" dirty="0"/>
              <a:t>The </a:t>
            </a:r>
            <a:r>
              <a:rPr lang="en-US" altLang="ko-KR" sz="900" i="1" dirty="0"/>
              <a:t>off-host mode</a:t>
            </a:r>
            <a:r>
              <a:rPr lang="en-US" altLang="ko-KR" sz="900" dirty="0"/>
              <a:t> shifts the backup and replication load to a dedicated machine — </a:t>
            </a:r>
            <a:r>
              <a:rPr lang="en-US" altLang="ko-KR" sz="900" b="1" dirty="0"/>
              <a:t>an off-host backup proxy</a:t>
            </a:r>
            <a:r>
              <a:rPr lang="en-US" altLang="ko-KR" sz="900" dirty="0"/>
              <a:t>. The off-host backup proxy functions as a </a:t>
            </a:r>
            <a:r>
              <a:rPr lang="en-US" altLang="ko-KR" sz="900" i="1" dirty="0"/>
              <a:t>data mover</a:t>
            </a:r>
            <a:r>
              <a:rPr lang="en-US" altLang="ko-KR" sz="900" dirty="0"/>
              <a:t> that retrieves VM data from the source datastore, processes it and transfers to the destination.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9465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dirty="0"/>
              <a:t>A </a:t>
            </a:r>
            <a:r>
              <a:rPr lang="en-US" altLang="ko-KR" sz="900" b="1" dirty="0"/>
              <a:t>backup repository</a:t>
            </a:r>
            <a:r>
              <a:rPr lang="en-US" altLang="ko-KR" sz="900" dirty="0"/>
              <a:t> is a location used by Veeam Backup &amp; Replication jobs to</a:t>
            </a:r>
            <a:r>
              <a:rPr lang="en-US" altLang="ko-KR" sz="900" b="1" dirty="0"/>
              <a:t> </a:t>
            </a:r>
            <a:r>
              <a:rPr lang="en-US" altLang="ko-KR" sz="900" dirty="0"/>
              <a:t>store backup files, copies of VMs and metadata for replicated VMs.</a:t>
            </a:r>
          </a:p>
          <a:p>
            <a:r>
              <a:rPr lang="en-US" altLang="ko-KR" sz="900" dirty="0"/>
              <a:t> </a:t>
            </a:r>
          </a:p>
          <a:p>
            <a:r>
              <a:rPr lang="en-US" altLang="ko-KR" sz="900" dirty="0"/>
              <a:t>Technically, a backup repository is</a:t>
            </a:r>
            <a:r>
              <a:rPr lang="en-US" altLang="ko-KR" sz="900" i="1" dirty="0"/>
              <a:t> </a:t>
            </a:r>
            <a:r>
              <a:rPr lang="en-US" altLang="ko-KR" sz="900" dirty="0"/>
              <a:t>a folder on the backup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3062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dirty="0"/>
              <a:t>A </a:t>
            </a:r>
            <a:r>
              <a:rPr lang="en-US" altLang="ko-KR" sz="900" b="1" dirty="0"/>
              <a:t>backup repository</a:t>
            </a:r>
            <a:r>
              <a:rPr lang="en-US" altLang="ko-KR" sz="900" dirty="0"/>
              <a:t> is a location used by Veeam Backup &amp; Replication jobs to</a:t>
            </a:r>
            <a:r>
              <a:rPr lang="en-US" altLang="ko-KR" sz="900" b="1" dirty="0"/>
              <a:t> </a:t>
            </a:r>
            <a:r>
              <a:rPr lang="en-US" altLang="ko-KR" sz="900" dirty="0"/>
              <a:t>store backup files, copies of VMs and metadata for replicated VMs.</a:t>
            </a:r>
          </a:p>
          <a:p>
            <a:r>
              <a:rPr lang="en-US" altLang="ko-KR" sz="900" dirty="0"/>
              <a:t> </a:t>
            </a:r>
          </a:p>
          <a:p>
            <a:r>
              <a:rPr lang="en-US" altLang="ko-KR" sz="900" dirty="0"/>
              <a:t>Technically, a backup repository is</a:t>
            </a:r>
            <a:r>
              <a:rPr lang="en-US" altLang="ko-KR" sz="900" i="1" dirty="0"/>
              <a:t> </a:t>
            </a:r>
            <a:r>
              <a:rPr lang="en-US" altLang="ko-KR" sz="900" dirty="0"/>
              <a:t>a folder on the backup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375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noProof="0" dirty="0"/>
              <a:t>#DRAFT INFO: Looking for high level architectural overview of VBR to implement in the EU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73E91-D22F-4AE2-AC49-5061B6B48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486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noProof="0" dirty="0"/>
              <a:t>#DRAFT INFO: Looking for high level architectural overview of VBR to implement in the EU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573E91-D22F-4AE2-AC49-5061B6B482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5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44746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7656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53024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9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3467046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1" y="1018801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39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59840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40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022787"/>
      </p:ext>
    </p:extLst>
  </p:cSld>
  <p:clrMapOvr>
    <a:masterClrMapping/>
  </p:clrMapOvr>
  <p:transition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292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63347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ay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3058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8183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981288" y="929992"/>
            <a:ext cx="4572000" cy="33169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lnSpc>
                <a:spcPct val="15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Tahoma" panose="020B0604030504040204" pitchFamily="34" charset="0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25" y="67494"/>
            <a:ext cx="3451746" cy="9283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397054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011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0556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3200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60733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161583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8838063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Tex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2591-6E1C-40AA-9760-4B455CF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8FF1-F0B2-4CF3-BFE0-7D1A28289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335" y="1021556"/>
            <a:ext cx="8364140" cy="1477424"/>
          </a:xfrm>
        </p:spPr>
        <p:txBody>
          <a:bodyPr/>
          <a:lstStyle>
            <a:lvl1pPr>
              <a:defRPr sz="21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50">
                <a:solidFill>
                  <a:schemeClr val="bg1"/>
                </a:solidFill>
              </a:defRPr>
            </a:lvl3pPr>
            <a:lvl4pPr>
              <a:defRPr sz="1650">
                <a:solidFill>
                  <a:schemeClr val="bg1"/>
                </a:solidFill>
              </a:defRPr>
            </a:lvl4pPr>
            <a:lvl5pPr>
              <a:defRPr sz="16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73328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+리딩 메시지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9CFA7D3-0843-4A5F-9ED5-8529E3F50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1154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DF30CE-72AF-458A-8ACA-0761616CD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1925" y="810000"/>
            <a:ext cx="8639999" cy="161583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41B3480-F675-42AA-A9CD-C1F9DAC34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1671" y="130705"/>
            <a:ext cx="3950253" cy="161583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0688340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19659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9823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82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094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4081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800" y="288000"/>
            <a:ext cx="7886700" cy="646331"/>
          </a:xfrm>
        </p:spPr>
        <p:txBody>
          <a:bodyPr/>
          <a:lstStyle>
            <a:lvl1pPr>
              <a:defRPr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2584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484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3" name="Graphic 13">
            <a:hlinkClick r:id="rId2" action="ppaction://hlinksldjump"/>
            <a:extLst>
              <a:ext uri="{FF2B5EF4-FFF2-40B4-BE49-F238E27FC236}">
                <a16:creationId xmlns:a16="http://schemas.microsoft.com/office/drawing/2014/main" id="{78BE04A1-1C48-475F-98EF-1438352FB8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3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F5DF79-AEAE-4A36-B2F0-934933636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  <p:pic>
        <p:nvPicPr>
          <p:cNvPr id="7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19C3BA30-68D5-432F-B05A-D9F03B0A8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6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01088D-B0E0-4D6F-A88F-86EA3B28C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1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627C6-A4A1-4D97-B15F-C05B3A191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785" y="3972241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2929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slide" Target="../slides/slide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" Target="../slides/slide6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sv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1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5DF8CDE8-BEBB-4039-9EBE-53D33502A7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88" r:id="rId2"/>
    <p:sldLayoutId id="2147483789" r:id="rId3"/>
    <p:sldLayoutId id="2147483762" r:id="rId4"/>
    <p:sldLayoutId id="2147483781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1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2506FB5F-8AF2-4006-973B-9C70E7EE503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82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26B43"/>
          </p15:clr>
        </p15:guide>
        <p15:guide id="2" pos="227">
          <p15:clr>
            <a:srgbClr val="F26B43"/>
          </p15:clr>
        </p15:guide>
        <p15:guide id="3" pos="5524">
          <p15:clr>
            <a:srgbClr val="F26B43"/>
          </p15:clr>
        </p15:guide>
        <p15:guide id="4" orient="horz" pos="30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019147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1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700"/>
            <a:ext cx="795089" cy="1882737"/>
            <a:chOff x="-811997" y="62700"/>
            <a:chExt cx="795088" cy="18827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0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4" y="2083494"/>
            <a:ext cx="729571" cy="1768867"/>
            <a:chOff x="-905773" y="2083493"/>
            <a:chExt cx="729570" cy="17688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0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3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90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5" action="ppaction://hlinksldjump"/>
            <a:extLst>
              <a:ext uri="{FF2B5EF4-FFF2-40B4-BE49-F238E27FC236}">
                <a16:creationId xmlns:a16="http://schemas.microsoft.com/office/drawing/2014/main" id="{65A078BD-154D-41AC-974D-0FD20FD6C2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ransition advClick="0"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2" y="101914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699"/>
            <a:ext cx="795089" cy="1882738"/>
            <a:chOff x="-811997" y="62699"/>
            <a:chExt cx="795088" cy="18827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699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3" y="2083495"/>
            <a:ext cx="729570" cy="1768866"/>
            <a:chOff x="-905772" y="2083494"/>
            <a:chExt cx="729569" cy="17688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1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2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4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2" y="2496991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3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46A0574C-0630-4BB1-A68C-51E9A2852C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ransition advClick="0">
    <p:fade/>
  </p:transition>
  <p:txStyles>
    <p:titleStyle>
      <a:lvl1pPr algn="l" defTabSz="685996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5996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1" indent="-266681" algn="l" defTabSz="685996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23" indent="-213192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08" indent="-167934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23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03" indent="-172698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488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84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81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8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996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93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9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89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87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84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8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A49C97-BAB7-43A4-A3AE-1DBF289959BA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698281A-0427-424E-BCA4-9E48AD0C4240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B2360D-56F5-42A0-89CB-95E34D867F01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55C7C98-B37C-4DCE-85A9-008A66AF1BA8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57485D-4307-4863-B469-D8A4BEBE9711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123775-41FB-49B8-80F5-0EF11C205D16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FEA0CDD-5C24-4F47-B7D1-05AC155A5479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50E62CB-3595-4297-AE2C-4944081D108C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7169491-A982-41BC-A4A1-D8D59C50D68F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E9CFE7-22AB-4C6D-AB47-C525D6BE4B9D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17C5DEB-9504-45BA-BF00-04F05DFB2524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353C14-CDB4-450F-83F3-398D8C444489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4906E41-118D-43E0-B48E-898CD71944B0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06182EA-61D3-4671-B91B-6F9FCD4655C0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E6774B1-FAB6-42E2-91C1-68B44EE21BD3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D302651-502B-4DE0-A4FE-E4FACE16302A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AF2305F-6AD7-409E-BAFF-83675B46FC1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B4AAE2-7825-48CF-A172-9ABB7D96443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98E00E2-14C5-49FF-BFAE-52BA1113F8FC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AB3E78E-FA11-4F29-8255-7D0ABBEB6FD8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54A90AD-2FCA-4B92-967B-FCB2772A7B58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D93E95F-1DCD-4F90-852F-2135490326CD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D33D028-5481-40B7-A38D-296E6F38B8F6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068F83-E295-4FC5-99EE-75CFC95B4E4E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4E2D9DC-4696-4DBB-9B6F-A896FC965410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20ACBC8-E379-48AD-88C2-E9D90C982A0B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61F5666-4B51-4B00-8810-BF36901EA00A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20CBD-418D-40D2-9458-F3678BEC083D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B6CEF52-C792-4A9F-A36F-1D97D37DC480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F8946C8-1B46-42CE-A4AD-513E56142D1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A1C10AC-20CC-48AC-944A-3946821F069B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9F707D-3813-43CE-848C-C03590C571D4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F541EF-2503-4CAC-9B3A-E06B2D5A0652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00743D-5D1E-46E3-9B8F-6F517A419A24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47CF0D-F9E2-4F23-88FA-CB5215E17F14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C283C5-049B-4F7F-9C41-645FBFE03F08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A5529F0-9BE6-46D4-8FD1-5E505BBF3C53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262ED9-D137-4F9C-BB0F-3246B8029823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16DA77-534D-4571-A237-D9B709DD3B69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27C46F6-DCA9-483F-82C0-62B89238EC94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3BB222F-FE02-42ED-957A-25A521D4F762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D7853F9-175E-453B-8520-BB08FA6B0113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3DBABCE-13DC-4329-B4CC-EB5621B11D64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F80975-A2C2-425A-A010-DF85A0BFCF0C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FFD315-A0C1-4333-A68B-27CEBEB4E91D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1459EC3-C59A-40F4-95A6-0DF10713096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0363EC-1F3D-4C5D-AB55-664BCE967B5B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461F3FC-993A-4553-8AB3-F0905E7A670C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C79F514-1BDD-43ED-AAE6-36A60F1E18BE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AD8D90E-71B4-43A5-99FD-17056427AD73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AEAD867-BBA5-480A-BF8E-D5024E39B022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8991615-3D6E-457B-A1C8-5A836E7855D1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2AD04EC-B9F8-40F5-A390-2238712317D5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B939A63-07A7-4413-873B-D22D9D015C23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1357B48-C7E4-49F4-A6B8-1F3FDFBBBFE0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F28DCE0-5842-4B35-919A-3C9CAD3569FB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DE27104-5B05-48A6-9DC5-F9E47576FAEA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ABB18F1-C0AC-45A1-834C-051090E9CE68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90D4630-69DF-432E-BFC1-0FE1F3B66942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14B8634-51AA-4AD8-A410-083926D1F25B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5CF0578-CF56-4FFD-8BB7-9F9974C0AFD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0B95C63-4528-449F-8F02-740F54BEA85D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11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12" action="ppaction://hlinksldjump"/>
            <a:extLst>
              <a:ext uri="{FF2B5EF4-FFF2-40B4-BE49-F238E27FC236}">
                <a16:creationId xmlns:a16="http://schemas.microsoft.com/office/drawing/2014/main" id="{DAD482AC-6397-4B53-97B8-E296B352C68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5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8" r:id="rId4"/>
    <p:sldLayoutId id="2147483812" r:id="rId5"/>
    <p:sldLayoutId id="2147483813" r:id="rId6"/>
    <p:sldLayoutId id="2147483826" r:id="rId7"/>
    <p:sldLayoutId id="2147483864" r:id="rId8"/>
    <p:sldLayoutId id="2147483865" r:id="rId9"/>
    <p:sldLayoutId id="2147483866" r:id="rId10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D52A416B-1E0F-462F-8357-DFDFB0A97D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ales.Korea@veeam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9.png"/><Relationship Id="rId18" Type="http://schemas.openxmlformats.org/officeDocument/2006/relationships/image" Target="../media/image34.sv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12" Type="http://schemas.openxmlformats.org/officeDocument/2006/relationships/image" Target="../media/image3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sv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5" Type="http://schemas.openxmlformats.org/officeDocument/2006/relationships/image" Target="../media/image31.png"/><Relationship Id="rId10" Type="http://schemas.openxmlformats.org/officeDocument/2006/relationships/image" Target="../media/image19.svg"/><Relationship Id="rId19" Type="http://schemas.openxmlformats.org/officeDocument/2006/relationships/image" Target="../media/image35.png"/><Relationship Id="rId4" Type="http://schemas.openxmlformats.org/officeDocument/2006/relationships/image" Target="../media/image28.svg"/><Relationship Id="rId9" Type="http://schemas.openxmlformats.org/officeDocument/2006/relationships/image" Target="../media/image18.png"/><Relationship Id="rId1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26" Type="http://schemas.openxmlformats.org/officeDocument/2006/relationships/image" Target="../media/image60.svg"/><Relationship Id="rId39" Type="http://schemas.openxmlformats.org/officeDocument/2006/relationships/image" Target="../media/image73.png"/><Relationship Id="rId21" Type="http://schemas.openxmlformats.org/officeDocument/2006/relationships/image" Target="../media/image55.png"/><Relationship Id="rId34" Type="http://schemas.openxmlformats.org/officeDocument/2006/relationships/image" Target="../media/image68.svg"/><Relationship Id="rId42" Type="http://schemas.openxmlformats.org/officeDocument/2006/relationships/image" Target="../media/image76.svg"/><Relationship Id="rId47" Type="http://schemas.openxmlformats.org/officeDocument/2006/relationships/image" Target="../media/image81.png"/><Relationship Id="rId50" Type="http://schemas.openxmlformats.org/officeDocument/2006/relationships/image" Target="../media/image84.sv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0.svg"/><Relationship Id="rId29" Type="http://schemas.openxmlformats.org/officeDocument/2006/relationships/image" Target="../media/image63.png"/><Relationship Id="rId11" Type="http://schemas.openxmlformats.org/officeDocument/2006/relationships/image" Target="../media/image45.png"/><Relationship Id="rId24" Type="http://schemas.openxmlformats.org/officeDocument/2006/relationships/image" Target="../media/image58.svg"/><Relationship Id="rId32" Type="http://schemas.openxmlformats.org/officeDocument/2006/relationships/image" Target="../media/image66.svg"/><Relationship Id="rId37" Type="http://schemas.openxmlformats.org/officeDocument/2006/relationships/image" Target="../media/image71.png"/><Relationship Id="rId40" Type="http://schemas.openxmlformats.org/officeDocument/2006/relationships/image" Target="../media/image74.sv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" Type="http://schemas.openxmlformats.org/officeDocument/2006/relationships/image" Target="../media/image27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svg"/><Relationship Id="rId52" Type="http://schemas.openxmlformats.org/officeDocument/2006/relationships/image" Target="../media/image86.svg"/><Relationship Id="rId4" Type="http://schemas.openxmlformats.org/officeDocument/2006/relationships/image" Target="../media/image42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56.svg"/><Relationship Id="rId27" Type="http://schemas.openxmlformats.org/officeDocument/2006/relationships/image" Target="../media/image61.png"/><Relationship Id="rId30" Type="http://schemas.openxmlformats.org/officeDocument/2006/relationships/image" Target="../media/image64.sv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svg"/><Relationship Id="rId8" Type="http://schemas.openxmlformats.org/officeDocument/2006/relationships/image" Target="../media/image30.svg"/><Relationship Id="rId51" Type="http://schemas.openxmlformats.org/officeDocument/2006/relationships/image" Target="../media/image85.png"/><Relationship Id="rId3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svg"/><Relationship Id="rId46" Type="http://schemas.openxmlformats.org/officeDocument/2006/relationships/image" Target="../media/image80.svg"/><Relationship Id="rId20" Type="http://schemas.openxmlformats.org/officeDocument/2006/relationships/image" Target="../media/image54.svg"/><Relationship Id="rId41" Type="http://schemas.openxmlformats.org/officeDocument/2006/relationships/image" Target="../media/image75.png"/><Relationship Id="rId54" Type="http://schemas.openxmlformats.org/officeDocument/2006/relationships/image" Target="../media/image88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sv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svg"/><Relationship Id="rId36" Type="http://schemas.openxmlformats.org/officeDocument/2006/relationships/image" Target="../media/image70.svg"/><Relationship Id="rId4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51.png"/><Relationship Id="rId18" Type="http://schemas.openxmlformats.org/officeDocument/2006/relationships/image" Target="../media/image92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12" Type="http://schemas.openxmlformats.org/officeDocument/2006/relationships/image" Target="../media/image50.sv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90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svg"/><Relationship Id="rId11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89.png"/><Relationship Id="rId10" Type="http://schemas.openxmlformats.org/officeDocument/2006/relationships/image" Target="../media/image46.svg"/><Relationship Id="rId19" Type="http://schemas.openxmlformats.org/officeDocument/2006/relationships/image" Target="../media/image37.png"/><Relationship Id="rId4" Type="http://schemas.openxmlformats.org/officeDocument/2006/relationships/image" Target="../media/image28.svg"/><Relationship Id="rId9" Type="http://schemas.openxmlformats.org/officeDocument/2006/relationships/image" Target="../media/image45.png"/><Relationship Id="rId14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9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0.sv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10" Type="http://schemas.openxmlformats.org/officeDocument/2006/relationships/image" Target="../media/image104.svg"/><Relationship Id="rId4" Type="http://schemas.openxmlformats.org/officeDocument/2006/relationships/image" Target="../media/image98.svg"/><Relationship Id="rId9" Type="http://schemas.openxmlformats.org/officeDocument/2006/relationships/image" Target="../media/image103.png"/><Relationship Id="rId14" Type="http://schemas.openxmlformats.org/officeDocument/2006/relationships/image" Target="../media/image10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sv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" Type="http://schemas.openxmlformats.org/officeDocument/2006/relationships/image" Target="../media/image111.png"/><Relationship Id="rId21" Type="http://schemas.openxmlformats.org/officeDocument/2006/relationships/image" Target="../media/image129.svg"/><Relationship Id="rId7" Type="http://schemas.openxmlformats.org/officeDocument/2006/relationships/image" Target="../media/image115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5" Type="http://schemas.openxmlformats.org/officeDocument/2006/relationships/image" Target="../media/image133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4.png"/><Relationship Id="rId11" Type="http://schemas.openxmlformats.org/officeDocument/2006/relationships/image" Target="../media/image119.svg"/><Relationship Id="rId24" Type="http://schemas.openxmlformats.org/officeDocument/2006/relationships/image" Target="../media/image132.png"/><Relationship Id="rId5" Type="http://schemas.openxmlformats.org/officeDocument/2006/relationships/image" Target="../media/image113.png"/><Relationship Id="rId15" Type="http://schemas.openxmlformats.org/officeDocument/2006/relationships/image" Target="../media/image123.svg"/><Relationship Id="rId23" Type="http://schemas.openxmlformats.org/officeDocument/2006/relationships/image" Target="../media/image131.svg"/><Relationship Id="rId28" Type="http://schemas.openxmlformats.org/officeDocument/2006/relationships/image" Target="../media/image136.png"/><Relationship Id="rId10" Type="http://schemas.openxmlformats.org/officeDocument/2006/relationships/image" Target="../media/image118.png"/><Relationship Id="rId19" Type="http://schemas.openxmlformats.org/officeDocument/2006/relationships/image" Target="../media/image127.svg"/><Relationship Id="rId4" Type="http://schemas.openxmlformats.org/officeDocument/2006/relationships/image" Target="../media/image112.png"/><Relationship Id="rId9" Type="http://schemas.openxmlformats.org/officeDocument/2006/relationships/image" Target="../media/image117.svg"/><Relationship Id="rId14" Type="http://schemas.openxmlformats.org/officeDocument/2006/relationships/image" Target="../media/image122.png"/><Relationship Id="rId22" Type="http://schemas.openxmlformats.org/officeDocument/2006/relationships/image" Target="../media/image130.png"/><Relationship Id="rId27" Type="http://schemas.openxmlformats.org/officeDocument/2006/relationships/image" Target="../media/image135.svg"/><Relationship Id="rId30" Type="http://schemas.openxmlformats.org/officeDocument/2006/relationships/image" Target="../media/image1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9.png"/><Relationship Id="rId3" Type="http://schemas.openxmlformats.org/officeDocument/2006/relationships/image" Target="../media/image139.png"/><Relationship Id="rId7" Type="http://schemas.openxmlformats.org/officeDocument/2006/relationships/image" Target="../media/image29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svg"/><Relationship Id="rId11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51.png"/><Relationship Id="rId10" Type="http://schemas.openxmlformats.org/officeDocument/2006/relationships/image" Target="../media/image44.svg"/><Relationship Id="rId4" Type="http://schemas.openxmlformats.org/officeDocument/2006/relationships/image" Target="../media/image100.svg"/><Relationship Id="rId9" Type="http://schemas.openxmlformats.org/officeDocument/2006/relationships/image" Target="../media/image43.png"/><Relationship Id="rId14" Type="http://schemas.openxmlformats.org/officeDocument/2006/relationships/image" Target="../media/image5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41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7.png"/><Relationship Id="rId5" Type="http://schemas.openxmlformats.org/officeDocument/2006/relationships/image" Target="../media/image94.svg"/><Relationship Id="rId4" Type="http://schemas.openxmlformats.org/officeDocument/2006/relationships/image" Target="../media/image93.png"/><Relationship Id="rId9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svg"/><Relationship Id="rId4" Type="http://schemas.openxmlformats.org/officeDocument/2006/relationships/image" Target="../media/image153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13" Type="http://schemas.openxmlformats.org/officeDocument/2006/relationships/image" Target="../media/image174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12" Type="http://schemas.openxmlformats.org/officeDocument/2006/relationships/image" Target="../media/image17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7.sv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hyperlink" Target="https://www.veeam.com/san-snapshots-explorer.html" TargetMode="External"/><Relationship Id="rId10" Type="http://schemas.openxmlformats.org/officeDocument/2006/relationships/image" Target="../media/image171.svg"/><Relationship Id="rId4" Type="http://schemas.openxmlformats.org/officeDocument/2006/relationships/image" Target="../media/image165.svg"/><Relationship Id="rId9" Type="http://schemas.openxmlformats.org/officeDocument/2006/relationships/image" Target="../media/image170.png"/><Relationship Id="rId14" Type="http://schemas.openxmlformats.org/officeDocument/2006/relationships/image" Target="../media/image17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svg"/><Relationship Id="rId18" Type="http://schemas.openxmlformats.org/officeDocument/2006/relationships/image" Target="../media/image103.png"/><Relationship Id="rId3" Type="http://schemas.openxmlformats.org/officeDocument/2006/relationships/image" Target="../media/image176.png"/><Relationship Id="rId21" Type="http://schemas.openxmlformats.org/officeDocument/2006/relationships/image" Target="../media/image58.sv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89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9.svg"/><Relationship Id="rId11" Type="http://schemas.openxmlformats.org/officeDocument/2006/relationships/image" Target="../media/image184.svg"/><Relationship Id="rId5" Type="http://schemas.openxmlformats.org/officeDocument/2006/relationships/image" Target="../media/image178.png"/><Relationship Id="rId15" Type="http://schemas.openxmlformats.org/officeDocument/2006/relationships/image" Target="../media/image188.svg"/><Relationship Id="rId23" Type="http://schemas.openxmlformats.org/officeDocument/2006/relationships/image" Target="../media/image193.svg"/><Relationship Id="rId10" Type="http://schemas.openxmlformats.org/officeDocument/2006/relationships/image" Target="../media/image183.png"/><Relationship Id="rId19" Type="http://schemas.openxmlformats.org/officeDocument/2006/relationships/image" Target="../media/image104.svg"/><Relationship Id="rId4" Type="http://schemas.openxmlformats.org/officeDocument/2006/relationships/image" Target="../media/image177.svg"/><Relationship Id="rId9" Type="http://schemas.openxmlformats.org/officeDocument/2006/relationships/image" Target="../media/image182.svg"/><Relationship Id="rId14" Type="http://schemas.openxmlformats.org/officeDocument/2006/relationships/image" Target="../media/image187.png"/><Relationship Id="rId22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svg"/><Relationship Id="rId13" Type="http://schemas.openxmlformats.org/officeDocument/2006/relationships/image" Target="../media/image192.png"/><Relationship Id="rId18" Type="http://schemas.openxmlformats.org/officeDocument/2006/relationships/image" Target="../media/image197.svg"/><Relationship Id="rId3" Type="http://schemas.openxmlformats.org/officeDocument/2006/relationships/image" Target="../media/image194.png"/><Relationship Id="rId21" Type="http://schemas.openxmlformats.org/officeDocument/2006/relationships/image" Target="../media/image200.png"/><Relationship Id="rId7" Type="http://schemas.openxmlformats.org/officeDocument/2006/relationships/image" Target="../media/image189.png"/><Relationship Id="rId12" Type="http://schemas.openxmlformats.org/officeDocument/2006/relationships/image" Target="../media/image58.svg"/><Relationship Id="rId17" Type="http://schemas.openxmlformats.org/officeDocument/2006/relationships/image" Target="../media/image19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1.svg"/><Relationship Id="rId20" Type="http://schemas.openxmlformats.org/officeDocument/2006/relationships/image" Target="../media/image199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8.svg"/><Relationship Id="rId11" Type="http://schemas.openxmlformats.org/officeDocument/2006/relationships/image" Target="../media/image191.png"/><Relationship Id="rId24" Type="http://schemas.openxmlformats.org/officeDocument/2006/relationships/image" Target="../media/image203.png"/><Relationship Id="rId5" Type="http://schemas.openxmlformats.org/officeDocument/2006/relationships/image" Target="../media/image187.png"/><Relationship Id="rId15" Type="http://schemas.openxmlformats.org/officeDocument/2006/relationships/image" Target="../media/image20.png"/><Relationship Id="rId23" Type="http://schemas.openxmlformats.org/officeDocument/2006/relationships/image" Target="../media/image202.png"/><Relationship Id="rId10" Type="http://schemas.openxmlformats.org/officeDocument/2006/relationships/image" Target="../media/image104.svg"/><Relationship Id="rId19" Type="http://schemas.openxmlformats.org/officeDocument/2006/relationships/image" Target="../media/image198.png"/><Relationship Id="rId4" Type="http://schemas.openxmlformats.org/officeDocument/2006/relationships/image" Target="../media/image195.svg"/><Relationship Id="rId9" Type="http://schemas.openxmlformats.org/officeDocument/2006/relationships/image" Target="../media/image103.png"/><Relationship Id="rId14" Type="http://schemas.openxmlformats.org/officeDocument/2006/relationships/image" Target="../media/image193.svg"/><Relationship Id="rId22" Type="http://schemas.openxmlformats.org/officeDocument/2006/relationships/image" Target="../media/image20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13" Type="http://schemas.openxmlformats.org/officeDocument/2006/relationships/image" Target="../media/image212.png"/><Relationship Id="rId18" Type="http://schemas.openxmlformats.org/officeDocument/2006/relationships/image" Target="../media/image217.svg"/><Relationship Id="rId3" Type="http://schemas.openxmlformats.org/officeDocument/2006/relationships/image" Target="../media/image18.png"/><Relationship Id="rId21" Type="http://schemas.openxmlformats.org/officeDocument/2006/relationships/image" Target="../media/image220.png"/><Relationship Id="rId7" Type="http://schemas.openxmlformats.org/officeDocument/2006/relationships/image" Target="../media/image206.png"/><Relationship Id="rId12" Type="http://schemas.openxmlformats.org/officeDocument/2006/relationships/image" Target="../media/image211.svg"/><Relationship Id="rId17" Type="http://schemas.openxmlformats.org/officeDocument/2006/relationships/image" Target="../media/image216.png"/><Relationship Id="rId25" Type="http://schemas.openxmlformats.org/officeDocument/2006/relationships/image" Target="../media/image22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5.svg"/><Relationship Id="rId20" Type="http://schemas.openxmlformats.org/officeDocument/2006/relationships/image" Target="../media/image219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05.svg"/><Relationship Id="rId11" Type="http://schemas.openxmlformats.org/officeDocument/2006/relationships/image" Target="../media/image210.png"/><Relationship Id="rId24" Type="http://schemas.openxmlformats.org/officeDocument/2006/relationships/image" Target="../media/image223.svg"/><Relationship Id="rId5" Type="http://schemas.openxmlformats.org/officeDocument/2006/relationships/image" Target="../media/image20.png"/><Relationship Id="rId15" Type="http://schemas.openxmlformats.org/officeDocument/2006/relationships/image" Target="../media/image214.png"/><Relationship Id="rId23" Type="http://schemas.openxmlformats.org/officeDocument/2006/relationships/image" Target="../media/image222.png"/><Relationship Id="rId10" Type="http://schemas.openxmlformats.org/officeDocument/2006/relationships/image" Target="../media/image209.svg"/><Relationship Id="rId19" Type="http://schemas.openxmlformats.org/officeDocument/2006/relationships/image" Target="../media/image218.png"/><Relationship Id="rId4" Type="http://schemas.openxmlformats.org/officeDocument/2006/relationships/image" Target="../media/image204.svg"/><Relationship Id="rId9" Type="http://schemas.openxmlformats.org/officeDocument/2006/relationships/image" Target="../media/image208.png"/><Relationship Id="rId14" Type="http://schemas.openxmlformats.org/officeDocument/2006/relationships/image" Target="../media/image213.svg"/><Relationship Id="rId22" Type="http://schemas.openxmlformats.org/officeDocument/2006/relationships/image" Target="../media/image2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svg"/><Relationship Id="rId3" Type="http://schemas.openxmlformats.org/officeDocument/2006/relationships/image" Target="../media/image217.svg"/><Relationship Id="rId7" Type="http://schemas.openxmlformats.org/officeDocument/2006/relationships/image" Target="../media/image227.svg"/><Relationship Id="rId12" Type="http://schemas.openxmlformats.org/officeDocument/2006/relationships/image" Target="../media/image232.png"/><Relationship Id="rId17" Type="http://schemas.openxmlformats.org/officeDocument/2006/relationships/image" Target="../media/image237.svg"/><Relationship Id="rId2" Type="http://schemas.openxmlformats.org/officeDocument/2006/relationships/image" Target="../media/image216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42.svg"/><Relationship Id="rId15" Type="http://schemas.openxmlformats.org/officeDocument/2006/relationships/image" Target="../media/image235.svg"/><Relationship Id="rId10" Type="http://schemas.openxmlformats.org/officeDocument/2006/relationships/image" Target="../media/image230.png"/><Relationship Id="rId4" Type="http://schemas.openxmlformats.org/officeDocument/2006/relationships/image" Target="../media/image225.png"/><Relationship Id="rId9" Type="http://schemas.openxmlformats.org/officeDocument/2006/relationships/image" Target="../media/image229.svg"/><Relationship Id="rId14" Type="http://schemas.openxmlformats.org/officeDocument/2006/relationships/image" Target="../media/image2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51.png"/><Relationship Id="rId18" Type="http://schemas.openxmlformats.org/officeDocument/2006/relationships/image" Target="../media/image42.svg"/><Relationship Id="rId26" Type="http://schemas.openxmlformats.org/officeDocument/2006/relationships/image" Target="../media/image241.svg"/><Relationship Id="rId3" Type="http://schemas.openxmlformats.org/officeDocument/2006/relationships/image" Target="../media/image27.png"/><Relationship Id="rId21" Type="http://schemas.openxmlformats.org/officeDocument/2006/relationships/image" Target="../media/image77.png"/><Relationship Id="rId7" Type="http://schemas.openxmlformats.org/officeDocument/2006/relationships/image" Target="../media/image43.png"/><Relationship Id="rId12" Type="http://schemas.openxmlformats.org/officeDocument/2006/relationships/image" Target="../media/image50.svg"/><Relationship Id="rId17" Type="http://schemas.openxmlformats.org/officeDocument/2006/relationships/image" Target="../media/image41.png"/><Relationship Id="rId25" Type="http://schemas.openxmlformats.org/officeDocument/2006/relationships/image" Target="../media/image24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88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svg"/><Relationship Id="rId11" Type="http://schemas.openxmlformats.org/officeDocument/2006/relationships/image" Target="../media/image49.png"/><Relationship Id="rId24" Type="http://schemas.openxmlformats.org/officeDocument/2006/relationships/image" Target="../media/image239.svg"/><Relationship Id="rId5" Type="http://schemas.openxmlformats.org/officeDocument/2006/relationships/image" Target="../media/image29.png"/><Relationship Id="rId15" Type="http://schemas.openxmlformats.org/officeDocument/2006/relationships/image" Target="../media/image87.png"/><Relationship Id="rId23" Type="http://schemas.openxmlformats.org/officeDocument/2006/relationships/image" Target="../media/image238.png"/><Relationship Id="rId28" Type="http://schemas.openxmlformats.org/officeDocument/2006/relationships/image" Target="../media/image243.svg"/><Relationship Id="rId10" Type="http://schemas.openxmlformats.org/officeDocument/2006/relationships/image" Target="../media/image46.svg"/><Relationship Id="rId19" Type="http://schemas.openxmlformats.org/officeDocument/2006/relationships/image" Target="../media/image75.png"/><Relationship Id="rId4" Type="http://schemas.openxmlformats.org/officeDocument/2006/relationships/image" Target="../media/image28.svg"/><Relationship Id="rId9" Type="http://schemas.openxmlformats.org/officeDocument/2006/relationships/image" Target="../media/image45.png"/><Relationship Id="rId14" Type="http://schemas.openxmlformats.org/officeDocument/2006/relationships/image" Target="../media/image52.svg"/><Relationship Id="rId22" Type="http://schemas.openxmlformats.org/officeDocument/2006/relationships/image" Target="../media/image78.svg"/><Relationship Id="rId27" Type="http://schemas.openxmlformats.org/officeDocument/2006/relationships/image" Target="../media/image2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emf"/><Relationship Id="rId13" Type="http://schemas.openxmlformats.org/officeDocument/2006/relationships/image" Target="../media/image254.svg"/><Relationship Id="rId3" Type="http://schemas.openxmlformats.org/officeDocument/2006/relationships/hyperlink" Target="https://helpcenter.veeam.com/docs/backup/vsphere/understanding_immutability.html?ver=100" TargetMode="External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emf"/><Relationship Id="rId2" Type="http://schemas.openxmlformats.org/officeDocument/2006/relationships/hyperlink" Target="https://helpcenter.veeam.com/docs/one/alarms/vsphere_alarms_events.html?ver=100" TargetMode="External"/><Relationship Id="rId16" Type="http://schemas.openxmlformats.org/officeDocument/2006/relationships/image" Target="../media/image257.sv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7.emf"/><Relationship Id="rId11" Type="http://schemas.openxmlformats.org/officeDocument/2006/relationships/image" Target="../media/image252.png"/><Relationship Id="rId5" Type="http://schemas.openxmlformats.org/officeDocument/2006/relationships/image" Target="../media/image246.emf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4" Type="http://schemas.openxmlformats.org/officeDocument/2006/relationships/image" Target="../media/image245.emf"/><Relationship Id="rId9" Type="http://schemas.openxmlformats.org/officeDocument/2006/relationships/image" Target="../media/image250.png"/><Relationship Id="rId14" Type="http://schemas.openxmlformats.org/officeDocument/2006/relationships/image" Target="../media/image25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263.png"/><Relationship Id="rId3" Type="http://schemas.openxmlformats.org/officeDocument/2006/relationships/image" Target="../media/image29.png"/><Relationship Id="rId7" Type="http://schemas.openxmlformats.org/officeDocument/2006/relationships/image" Target="../media/image41.png"/><Relationship Id="rId12" Type="http://schemas.openxmlformats.org/officeDocument/2006/relationships/image" Target="../media/image262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8.svg"/><Relationship Id="rId11" Type="http://schemas.openxmlformats.org/officeDocument/2006/relationships/image" Target="../media/image261.png"/><Relationship Id="rId5" Type="http://schemas.openxmlformats.org/officeDocument/2006/relationships/image" Target="../media/image87.png"/><Relationship Id="rId10" Type="http://schemas.openxmlformats.org/officeDocument/2006/relationships/image" Target="../media/image260.svg"/><Relationship Id="rId4" Type="http://schemas.openxmlformats.org/officeDocument/2006/relationships/image" Target="../media/image30.svg"/><Relationship Id="rId9" Type="http://schemas.openxmlformats.org/officeDocument/2006/relationships/image" Target="../media/image259.png"/><Relationship Id="rId14" Type="http://schemas.openxmlformats.org/officeDocument/2006/relationships/image" Target="../media/image2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27.svg"/><Relationship Id="rId3" Type="http://schemas.openxmlformats.org/officeDocument/2006/relationships/image" Target="../media/image265.png"/><Relationship Id="rId7" Type="http://schemas.openxmlformats.org/officeDocument/2006/relationships/image" Target="../media/image54.svg"/><Relationship Id="rId12" Type="http://schemas.openxmlformats.org/officeDocument/2006/relationships/image" Target="../media/image270.png"/><Relationship Id="rId17" Type="http://schemas.openxmlformats.org/officeDocument/2006/relationships/image" Target="../media/image272.sv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7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11" Type="http://schemas.openxmlformats.org/officeDocument/2006/relationships/image" Target="../media/image42.svg"/><Relationship Id="rId5" Type="http://schemas.openxmlformats.org/officeDocument/2006/relationships/image" Target="../media/image267.svg"/><Relationship Id="rId15" Type="http://schemas.openxmlformats.org/officeDocument/2006/relationships/image" Target="../media/image96.svg"/><Relationship Id="rId10" Type="http://schemas.openxmlformats.org/officeDocument/2006/relationships/image" Target="../media/image41.png"/><Relationship Id="rId4" Type="http://schemas.openxmlformats.org/officeDocument/2006/relationships/image" Target="../media/image266.png"/><Relationship Id="rId9" Type="http://schemas.openxmlformats.org/officeDocument/2006/relationships/image" Target="../media/image269.svg"/><Relationship Id="rId1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88.svg"/><Relationship Id="rId3" Type="http://schemas.openxmlformats.org/officeDocument/2006/relationships/image" Target="../media/image273.png"/><Relationship Id="rId7" Type="http://schemas.openxmlformats.org/officeDocument/2006/relationships/image" Target="../media/image30.sv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11" Type="http://schemas.openxmlformats.org/officeDocument/2006/relationships/image" Target="../media/image100.svg"/><Relationship Id="rId5" Type="http://schemas.openxmlformats.org/officeDocument/2006/relationships/image" Target="../media/image28.svg"/><Relationship Id="rId10" Type="http://schemas.openxmlformats.org/officeDocument/2006/relationships/image" Target="../media/image139.png"/><Relationship Id="rId4" Type="http://schemas.openxmlformats.org/officeDocument/2006/relationships/image" Target="../media/image27.png"/><Relationship Id="rId9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3" Type="http://schemas.openxmlformats.org/officeDocument/2006/relationships/image" Target="../media/image139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5.jpeg"/><Relationship Id="rId5" Type="http://schemas.openxmlformats.org/officeDocument/2006/relationships/image" Target="../media/image274.png"/><Relationship Id="rId10" Type="http://schemas.openxmlformats.org/officeDocument/2006/relationships/image" Target="../media/image88.svg"/><Relationship Id="rId4" Type="http://schemas.openxmlformats.org/officeDocument/2006/relationships/image" Target="../media/image100.svg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27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9.png"/><Relationship Id="rId11" Type="http://schemas.openxmlformats.org/officeDocument/2006/relationships/image" Target="../media/image282.png"/><Relationship Id="rId5" Type="http://schemas.openxmlformats.org/officeDocument/2006/relationships/image" Target="../media/image278.png"/><Relationship Id="rId10" Type="http://schemas.openxmlformats.org/officeDocument/2006/relationships/image" Target="../media/image281.svg"/><Relationship Id="rId4" Type="http://schemas.openxmlformats.org/officeDocument/2006/relationships/image" Target="../media/image277.png"/><Relationship Id="rId9" Type="http://schemas.openxmlformats.org/officeDocument/2006/relationships/image" Target="../media/image28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svg"/><Relationship Id="rId13" Type="http://schemas.openxmlformats.org/officeDocument/2006/relationships/image" Target="../media/image227.svg"/><Relationship Id="rId18" Type="http://schemas.openxmlformats.org/officeDocument/2006/relationships/image" Target="../media/image297.sv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12" Type="http://schemas.openxmlformats.org/officeDocument/2006/relationships/image" Target="../media/image270.png"/><Relationship Id="rId17" Type="http://schemas.openxmlformats.org/officeDocument/2006/relationships/image" Target="../media/image29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7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0.svg"/><Relationship Id="rId11" Type="http://schemas.openxmlformats.org/officeDocument/2006/relationships/image" Target="../media/image293.svg"/><Relationship Id="rId5" Type="http://schemas.openxmlformats.org/officeDocument/2006/relationships/image" Target="../media/image289.png"/><Relationship Id="rId15" Type="http://schemas.openxmlformats.org/officeDocument/2006/relationships/image" Target="../media/image295.svg"/><Relationship Id="rId10" Type="http://schemas.openxmlformats.org/officeDocument/2006/relationships/image" Target="../media/image292.png"/><Relationship Id="rId4" Type="http://schemas.openxmlformats.org/officeDocument/2006/relationships/image" Target="../media/image288.png"/><Relationship Id="rId9" Type="http://schemas.openxmlformats.org/officeDocument/2006/relationships/image" Target="../media/image277.png"/><Relationship Id="rId14" Type="http://schemas.openxmlformats.org/officeDocument/2006/relationships/image" Target="../media/image2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8.png"/><Relationship Id="rId18" Type="http://schemas.openxmlformats.org/officeDocument/2006/relationships/image" Target="../media/image38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sv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16.png"/><Relationship Id="rId10" Type="http://schemas.openxmlformats.org/officeDocument/2006/relationships/image" Target="../media/image34.svg"/><Relationship Id="rId19" Type="http://schemas.openxmlformats.org/officeDocument/2006/relationships/image" Target="../media/image39.png"/><Relationship Id="rId4" Type="http://schemas.openxmlformats.org/officeDocument/2006/relationships/image" Target="../media/image28.svg"/><Relationship Id="rId9" Type="http://schemas.openxmlformats.org/officeDocument/2006/relationships/image" Target="../media/image33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D925E-64DA-49F7-A9B7-A0A4FB7F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2" t="13365" r="21981" b="14842"/>
          <a:stretch/>
        </p:blipFill>
        <p:spPr>
          <a:xfrm>
            <a:off x="3470520" y="182880"/>
            <a:ext cx="5673480" cy="49606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F6E37-BE4D-41BD-9A9B-C1D07AD6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017752"/>
            <a:ext cx="7876178" cy="1107996"/>
          </a:xfrm>
        </p:spPr>
        <p:txBody>
          <a:bodyPr/>
          <a:lstStyle/>
          <a:p>
            <a:r>
              <a:rPr lang="ko-KR" sz="3600" dirty="0">
                <a:solidFill>
                  <a:srgbClr val="93EB20"/>
                </a:solidFill>
              </a:rPr>
              <a:t>Veeam </a:t>
            </a:r>
            <a:r>
              <a:rPr lang="ko-KR" sz="3600" dirty="0" err="1">
                <a:solidFill>
                  <a:srgbClr val="93EB20"/>
                </a:solidFill>
              </a:rPr>
              <a:t>Availability</a:t>
            </a:r>
            <a:r>
              <a:rPr lang="ko-KR" sz="3600" dirty="0">
                <a:solidFill>
                  <a:srgbClr val="93EB20"/>
                </a:solidFill>
              </a:rPr>
              <a:t> </a:t>
            </a:r>
            <a:r>
              <a:rPr lang="ko-KR" sz="3600" dirty="0" err="1">
                <a:solidFill>
                  <a:srgbClr val="93EB20"/>
                </a:solidFill>
              </a:rPr>
              <a:t>Suite</a:t>
            </a:r>
            <a:r>
              <a:rPr lang="ko-KR" sz="3600" dirty="0">
                <a:solidFill>
                  <a:srgbClr val="93EB20"/>
                </a:solidFill>
              </a:rPr>
              <a:t> v10 </a:t>
            </a:r>
            <a:br>
              <a:rPr lang="ko-KR" sz="3600" dirty="0">
                <a:solidFill>
                  <a:srgbClr val="93EB20"/>
                </a:solidFill>
              </a:rPr>
            </a:br>
            <a:r>
              <a:rPr lang="ko-KR" altLang="en-US" sz="3600" dirty="0"/>
              <a:t>소개 자료</a:t>
            </a:r>
            <a:endParaRPr lang="ko-KR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B1BC-7719-465D-9176-FD38BE78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3805672"/>
            <a:ext cx="5624255" cy="553998"/>
          </a:xfrm>
        </p:spPr>
        <p:txBody>
          <a:bodyPr/>
          <a:lstStyle/>
          <a:p>
            <a:r>
              <a:rPr lang="en-US" dirty="0"/>
              <a:t>Veeam Software Korea</a:t>
            </a:r>
          </a:p>
          <a:p>
            <a:r>
              <a:rPr lang="en-US" altLang="ko-KR" sz="1600" dirty="0">
                <a:hlinkClick r:id="rId4"/>
              </a:rPr>
              <a:t>Sales.Korea@veeam.com</a:t>
            </a:r>
            <a:r>
              <a:rPr lang="en-US" altLang="ko-KR" sz="1600" dirty="0"/>
              <a:t>, 2020.08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08D04-32F2-44FF-B33C-D097A7CDDA66}"/>
              </a:ext>
            </a:extLst>
          </p:cNvPr>
          <p:cNvSpPr/>
          <p:nvPr/>
        </p:nvSpPr>
        <p:spPr>
          <a:xfrm>
            <a:off x="4458026" y="2421709"/>
            <a:ext cx="2391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01754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</a:t>
            </a:r>
            <a:r>
              <a:rPr lang="ko-KR" altLang="en-US" dirty="0"/>
              <a:t>아키텍처</a:t>
            </a:r>
            <a:r>
              <a:rPr lang="en-US" altLang="ko-KR" dirty="0"/>
              <a:t>(SMB)</a:t>
            </a:r>
            <a:endParaRPr lang="fr-FR" dirty="0"/>
          </a:p>
        </p:txBody>
      </p:sp>
      <p:graphicFrame>
        <p:nvGraphicFramePr>
          <p:cNvPr id="37" name="Table 2">
            <a:extLst>
              <a:ext uri="{FF2B5EF4-FFF2-40B4-BE49-F238E27FC236}">
                <a16:creationId xmlns:a16="http://schemas.microsoft.com/office/drawing/2014/main" id="{A09A4934-0A72-4C8B-9207-12A8CFF57A9A}"/>
              </a:ext>
            </a:extLst>
          </p:cNvPr>
          <p:cNvGraphicFramePr>
            <a:graphicFrameLocks noGrp="1"/>
          </p:cNvGraphicFramePr>
          <p:nvPr/>
        </p:nvGraphicFramePr>
        <p:xfrm>
          <a:off x="468313" y="836615"/>
          <a:ext cx="8218487" cy="3799972"/>
        </p:xfrm>
        <a:graphic>
          <a:graphicData uri="http://schemas.openxmlformats.org/drawingml/2006/table">
            <a:tbl>
              <a:tblPr firstRow="1" bandRow="1"/>
              <a:tblGrid>
                <a:gridCol w="1431653">
                  <a:extLst>
                    <a:ext uri="{9D8B030D-6E8A-4147-A177-3AD203B41FA5}">
                      <a16:colId xmlns:a16="http://schemas.microsoft.com/office/drawing/2014/main" val="780527642"/>
                    </a:ext>
                  </a:extLst>
                </a:gridCol>
                <a:gridCol w="2262278">
                  <a:extLst>
                    <a:ext uri="{9D8B030D-6E8A-4147-A177-3AD203B41FA5}">
                      <a16:colId xmlns:a16="http://schemas.microsoft.com/office/drawing/2014/main" val="1886189733"/>
                    </a:ext>
                  </a:extLst>
                </a:gridCol>
                <a:gridCol w="2262278">
                  <a:extLst>
                    <a:ext uri="{9D8B030D-6E8A-4147-A177-3AD203B41FA5}">
                      <a16:colId xmlns:a16="http://schemas.microsoft.com/office/drawing/2014/main" val="1431643578"/>
                    </a:ext>
                  </a:extLst>
                </a:gridCol>
                <a:gridCol w="2262278">
                  <a:extLst>
                    <a:ext uri="{9D8B030D-6E8A-4147-A177-3AD203B41FA5}">
                      <a16:colId xmlns:a16="http://schemas.microsoft.com/office/drawing/2014/main" val="667315885"/>
                    </a:ext>
                  </a:extLst>
                </a:gridCol>
              </a:tblGrid>
              <a:tr h="34474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항목</a:t>
                      </a:r>
                      <a:endParaRPr lang="en-US" sz="105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Small &lt;= 250VM</a:t>
                      </a:r>
                    </a:p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(120 </a:t>
                      </a: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물리서버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)</a:t>
                      </a:r>
                      <a:endParaRPr lang="en-US" sz="105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Medium &lt;= 500VM</a:t>
                      </a:r>
                    </a:p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(250 </a:t>
                      </a: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물리서버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)</a:t>
                      </a:r>
                      <a:endParaRPr lang="en-US" sz="105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Large &lt; = 1000VM</a:t>
                      </a:r>
                    </a:p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(500 </a:t>
                      </a: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물리서버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)</a:t>
                      </a:r>
                      <a:endParaRPr lang="en-US" sz="105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98724"/>
                  </a:ext>
                </a:extLst>
              </a:tr>
              <a:tr h="281056">
                <a:tc gridSpan="4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Veeam</a:t>
                      </a:r>
                      <a:r>
                        <a:rPr lang="en-US" sz="1050" b="1" baseline="0" dirty="0">
                          <a:solidFill>
                            <a:schemeClr val="bg1"/>
                          </a:solidFill>
                        </a:rPr>
                        <a:t> Backup Server + Veeam Proxy + Veeam Repository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86415"/>
                  </a:ext>
                </a:extLst>
              </a:tr>
              <a:tr h="373823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CPU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Intel Dual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Xeon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Processor</a:t>
                      </a:r>
                    </a:p>
                    <a:p>
                      <a:pPr algn="ctr"/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16 Cores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Intel Dual Xeon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Processor</a:t>
                      </a:r>
                    </a:p>
                    <a:p>
                      <a:pPr algn="ctr"/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24 Cores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Intel Dual Xeon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Processor</a:t>
                      </a:r>
                    </a:p>
                    <a:p>
                      <a:pPr algn="ctr"/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32 Cores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06039"/>
                  </a:ext>
                </a:extLst>
              </a:tr>
              <a:tr h="22844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64GB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128GB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256GB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93187"/>
                  </a:ext>
                </a:extLst>
              </a:tr>
              <a:tr h="22844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OS Disk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RAID 1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(15K SAS)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RAID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1 (SSD \ 15K SAS)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RAID 1 (SSD)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881586"/>
                  </a:ext>
                </a:extLst>
              </a:tr>
              <a:tr h="22844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동시 작업 개수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Based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on Proxy Sizing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74692"/>
                  </a:ext>
                </a:extLst>
              </a:tr>
              <a:tr h="373823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6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소프트웨어 설치 공간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6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40GB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4148170"/>
                  </a:ext>
                </a:extLst>
              </a:tr>
              <a:tr h="22844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로그 파일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7.5GB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15GB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30GB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835974"/>
                  </a:ext>
                </a:extLst>
              </a:tr>
              <a:tr h="373823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</a:rPr>
                        <a:t>vPower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 NFS</a:t>
                      </a:r>
                      <a:r>
                        <a:rPr lang="en-US" sz="1050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50" b="1" baseline="0" dirty="0">
                          <a:solidFill>
                            <a:schemeClr val="bg1"/>
                          </a:solidFill>
                        </a:rPr>
                        <a:t>폴더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Instant </a:t>
                      </a:r>
                      <a:r>
                        <a:rPr lang="ko-KR" altLang="en-US" sz="105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복구할 </a:t>
                      </a:r>
                      <a:r>
                        <a:rPr lang="en-US" altLang="ko-KR" sz="105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05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메모리 사이즈 </a:t>
                      </a:r>
                      <a:r>
                        <a:rPr lang="en-US" sz="105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+ 200 MB (</a:t>
                      </a:r>
                      <a:r>
                        <a:rPr lang="en-US" sz="1050" b="1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Minimum</a:t>
                      </a:r>
                      <a:r>
                        <a:rPr lang="en-US" sz="1050" b="1" i="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10GB Free</a:t>
                      </a:r>
                      <a:r>
                        <a:rPr lang="en-US" sz="1050" b="0" i="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1050" b="0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en-US" sz="105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Example: (32GB + 200MB = 32.2GB)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251825"/>
                  </a:ext>
                </a:extLst>
              </a:tr>
              <a:tr h="22844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운영체제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Microsoft 64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Bit </a:t>
                      </a: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Windows 2012 R2 / 2016 / 2019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15452"/>
                  </a:ext>
                </a:extLst>
              </a:tr>
              <a:tr h="35997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50" b="1" dirty="0">
                          <a:solidFill>
                            <a:schemeClr val="bg1"/>
                          </a:solidFill>
                        </a:rPr>
                        <a:t>소프트웨어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.NET Framework 4.6, Microsoft Windows Installer 4.5,</a:t>
                      </a:r>
                      <a:r>
                        <a:rPr lang="en-US" sz="1000" b="0" i="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SQL Server Management Objects,</a:t>
                      </a:r>
                      <a:r>
                        <a:rPr lang="en-US" sz="1000" b="0" i="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n-NO" sz="1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SQL Server System CLR Types</a:t>
                      </a:r>
                      <a:r>
                        <a:rPr 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sz="1000" b="0" i="0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b="0" i="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Report Viewer Redistributable 2015, Microsoft PowerShell 2.0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744878"/>
                  </a:ext>
                </a:extLst>
              </a:tr>
              <a:tr h="22844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</a:rPr>
                        <a:t>SQL</a:t>
                      </a:r>
                      <a:r>
                        <a:rPr lang="en-US" sz="1050" b="1" baseline="0" dirty="0">
                          <a:solidFill>
                            <a:schemeClr val="bg1"/>
                          </a:solidFill>
                        </a:rPr>
                        <a:t> Database</a:t>
                      </a:r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SQL Express (&lt;10GB)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SQL 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Standard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SQL Standard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455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4644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</a:t>
            </a:r>
            <a:r>
              <a:rPr lang="ko-KR" altLang="en-US" dirty="0"/>
              <a:t>아키텍처</a:t>
            </a:r>
            <a:r>
              <a:rPr lang="en-US" altLang="ko-KR" dirty="0"/>
              <a:t>(Medium)</a:t>
            </a:r>
            <a:endParaRPr lang="fr-F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3919DE-6B10-4F7D-AD3F-8D5E95086880}"/>
              </a:ext>
            </a:extLst>
          </p:cNvPr>
          <p:cNvGrpSpPr/>
          <p:nvPr/>
        </p:nvGrpSpPr>
        <p:grpSpPr>
          <a:xfrm>
            <a:off x="622804" y="1154097"/>
            <a:ext cx="7803781" cy="3626283"/>
            <a:chOff x="622804" y="856067"/>
            <a:chExt cx="7803781" cy="3924313"/>
          </a:xfrm>
        </p:grpSpPr>
        <p:sp>
          <p:nvSpPr>
            <p:cNvPr id="97" name="Прямоугольник 96"/>
            <p:cNvSpPr/>
            <p:nvPr/>
          </p:nvSpPr>
          <p:spPr bwMode="auto">
            <a:xfrm>
              <a:off x="622804" y="971482"/>
              <a:ext cx="7803781" cy="3787712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ru-RU" sz="750">
                <a:solidFill>
                  <a:srgbClr val="005F4B"/>
                </a:solidFill>
                <a:latin typeface="+mj-lt"/>
                <a:cs typeface="Tahoma" panose="020B060403050404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01866" y="1086881"/>
              <a:ext cx="1160767" cy="4247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 defTabSz="685783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Veeam</a:t>
              </a:r>
            </a:p>
            <a:p>
              <a:pPr algn="r" defTabSz="685783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Backup </a:t>
              </a:r>
              <a:r>
                <a:rPr lang="en-US" sz="1200" spc="-400" dirty="0">
                  <a:solidFill>
                    <a:schemeClr val="bg1"/>
                  </a:solidFill>
                  <a:latin typeface="+mj-lt"/>
                </a:rPr>
                <a:t>  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Server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2490" y="3646553"/>
              <a:ext cx="1162499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ko-KR" altLang="en-US" sz="1000" dirty="0">
                  <a:solidFill>
                    <a:schemeClr val="bg1"/>
                  </a:solidFill>
                  <a:latin typeface="+mj-lt"/>
                </a:rPr>
                <a:t>운영 대상 서버들</a:t>
              </a:r>
              <a:endParaRPr lang="en-US" sz="1000" dirty="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8" name="Группа 27"/>
            <p:cNvGrpSpPr/>
            <p:nvPr/>
          </p:nvGrpSpPr>
          <p:grpSpPr>
            <a:xfrm>
              <a:off x="3589491" y="2470195"/>
              <a:ext cx="338554" cy="949874"/>
              <a:chOff x="2455592" y="2467654"/>
              <a:chExt cx="338554" cy="1532672"/>
            </a:xfrm>
          </p:grpSpPr>
          <p:cxnSp>
            <p:nvCxnSpPr>
              <p:cNvPr id="26" name="Прямая со стрелкой 25"/>
              <p:cNvCxnSpPr/>
              <p:nvPr/>
            </p:nvCxnSpPr>
            <p:spPr>
              <a:xfrm>
                <a:off x="2771004" y="2467654"/>
                <a:ext cx="0" cy="1532672"/>
              </a:xfrm>
              <a:prstGeom prst="straightConnector1">
                <a:avLst/>
              </a:prstGeom>
              <a:ln w="15875">
                <a:solidFill>
                  <a:schemeClr val="bg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2455592" y="2623588"/>
                <a:ext cx="338554" cy="1183596"/>
              </a:xfrm>
              <a:prstGeom prst="rect">
                <a:avLst/>
              </a:prstGeom>
            </p:spPr>
            <p:txBody>
              <a:bodyPr vert="vert270" wrap="none" rtlCol="0" anchor="ctr">
                <a:spAutoFit/>
              </a:bodyPr>
              <a:lstStyle/>
              <a:p>
                <a:pPr algn="ctr" defTabSz="685783">
                  <a:defRPr/>
                </a:pPr>
                <a:r>
                  <a:rPr lang="ko-KR" altLang="en-US" sz="1000" dirty="0" err="1">
                    <a:solidFill>
                      <a:schemeClr val="bg1"/>
                    </a:solidFill>
                    <a:latin typeface="+mj-lt"/>
                  </a:rPr>
                  <a:t>로드밸런싱</a:t>
                </a:r>
                <a:endParaRPr lang="ru-RU" sz="1000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cxnSp>
          <p:nvCxnSpPr>
            <p:cNvPr id="38" name="Прямая со стрелкой 37"/>
            <p:cNvCxnSpPr/>
            <p:nvPr/>
          </p:nvCxnSpPr>
          <p:spPr>
            <a:xfrm>
              <a:off x="4583841" y="2960054"/>
              <a:ext cx="599869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/>
            <p:cNvCxnSpPr>
              <a:cxnSpLocks/>
            </p:cNvCxnSpPr>
            <p:nvPr/>
          </p:nvCxnSpPr>
          <p:spPr>
            <a:xfrm>
              <a:off x="2270760" y="2951232"/>
              <a:ext cx="1203960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633619" y="2965124"/>
              <a:ext cx="593432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>
                  <a:solidFill>
                    <a:schemeClr val="bg1"/>
                  </a:solidFill>
                  <a:latin typeface="+mj-lt"/>
                </a:rPr>
                <a:t>Backup</a:t>
              </a:r>
              <a:endParaRPr lang="en-US" sz="750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32" name="Группа 31"/>
            <p:cNvGrpSpPr/>
            <p:nvPr/>
          </p:nvGrpSpPr>
          <p:grpSpPr>
            <a:xfrm>
              <a:off x="850230" y="856067"/>
              <a:ext cx="3712404" cy="1038806"/>
              <a:chOff x="91376" y="934631"/>
              <a:chExt cx="3712404" cy="1038806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5047953-5D38-4B60-87CC-C6E86BE5CD7B}"/>
                  </a:ext>
                </a:extLst>
              </p:cNvPr>
              <p:cNvSpPr txBox="1"/>
              <p:nvPr/>
            </p:nvSpPr>
            <p:spPr>
              <a:xfrm>
                <a:off x="2443655" y="1511772"/>
                <a:ext cx="1360125" cy="461665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r" defTabSz="685783"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  <a:latin typeface="+mj-lt"/>
                  </a:rPr>
                  <a:t>중앙 관리 서버로</a:t>
                </a:r>
                <a:endParaRPr lang="en-US" altLang="ko-KR" sz="800" dirty="0">
                  <a:solidFill>
                    <a:schemeClr val="bg1"/>
                  </a:solidFill>
                  <a:latin typeface="+mj-lt"/>
                </a:endParaRPr>
              </a:p>
              <a:p>
                <a:pPr algn="r" defTabSz="685783"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  <a:latin typeface="+mj-lt"/>
                  </a:rPr>
                  <a:t>로컬 또는 원격</a:t>
                </a:r>
                <a:endParaRPr lang="en-US" altLang="ko-KR" sz="800" dirty="0">
                  <a:solidFill>
                    <a:schemeClr val="bg1"/>
                  </a:solidFill>
                  <a:latin typeface="+mj-lt"/>
                </a:endParaRPr>
              </a:p>
              <a:p>
                <a:pPr algn="r" defTabSz="685783"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  <a:latin typeface="+mj-lt"/>
                  </a:rPr>
                  <a:t>에서 관리</a:t>
                </a:r>
                <a:endParaRPr lang="en-US" sz="8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91376" y="934631"/>
                <a:ext cx="567784" cy="230832"/>
              </a:xfrm>
              <a:prstGeom prst="rect">
                <a:avLst/>
              </a:prstGeom>
              <a:solidFill>
                <a:srgbClr val="003738"/>
              </a:solidFill>
            </p:spPr>
            <p:txBody>
              <a:bodyPr wrap="none" rtlCol="0" anchor="ctr">
                <a:spAutoFit/>
              </a:bodyPr>
              <a:lstStyle/>
              <a:p>
                <a:pPr algn="ctr" defTabSz="685783">
                  <a:defRPr/>
                </a:pPr>
                <a:r>
                  <a:rPr lang="ko-KR" altLang="en-US" sz="900" dirty="0">
                    <a:solidFill>
                      <a:schemeClr val="bg1"/>
                    </a:solidFill>
                  </a:rPr>
                  <a:t>주 센터</a:t>
                </a:r>
                <a:endParaRPr lang="ru-RU" altLang="ko-KR" sz="9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358458-FE4E-42D7-8379-7582AF5C24DB}"/>
                </a:ext>
              </a:extLst>
            </p:cNvPr>
            <p:cNvGrpSpPr/>
            <p:nvPr/>
          </p:nvGrpSpPr>
          <p:grpSpPr>
            <a:xfrm>
              <a:off x="4749376" y="3591555"/>
              <a:ext cx="1195448" cy="1188825"/>
              <a:chOff x="3951730" y="3622960"/>
              <a:chExt cx="1195448" cy="1188825"/>
            </a:xfrm>
          </p:grpSpPr>
          <p:grpSp>
            <p:nvGrpSpPr>
              <p:cNvPr id="111" name="Группа 110"/>
              <p:cNvGrpSpPr/>
              <p:nvPr/>
            </p:nvGrpSpPr>
            <p:grpSpPr>
              <a:xfrm>
                <a:off x="3951730" y="3622960"/>
                <a:ext cx="806220" cy="803085"/>
                <a:chOff x="3951730" y="3756606"/>
                <a:chExt cx="806220" cy="803085"/>
              </a:xfrm>
            </p:grpSpPr>
            <p:cxnSp>
              <p:nvCxnSpPr>
                <p:cNvPr id="45" name="Gerader Verbinder 93">
                  <a:extLst>
                    <a:ext uri="{FF2B5EF4-FFF2-40B4-BE49-F238E27FC236}">
                      <a16:creationId xmlns:a16="http://schemas.microsoft.com/office/drawing/2014/main" id="{7743195F-1F26-44F9-AADC-5611D936F1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57949" y="3756606"/>
                  <a:ext cx="1" cy="212112"/>
                </a:xfrm>
                <a:prstGeom prst="line">
                  <a:avLst/>
                </a:prstGeom>
                <a:ln w="12700">
                  <a:solidFill>
                    <a:srgbClr val="00E296"/>
                  </a:solidFill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r Verbinder 93">
                  <a:extLst>
                    <a:ext uri="{FF2B5EF4-FFF2-40B4-BE49-F238E27FC236}">
                      <a16:creationId xmlns:a16="http://schemas.microsoft.com/office/drawing/2014/main" id="{37D9FD5D-D559-41A3-806E-B6829D67A8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951730" y="4559691"/>
                  <a:ext cx="434334" cy="0"/>
                </a:xfrm>
                <a:prstGeom prst="line">
                  <a:avLst/>
                </a:prstGeom>
                <a:ln w="12700">
                  <a:solidFill>
                    <a:srgbClr val="00E296"/>
                  </a:solidFill>
                  <a:prstDash val="sysDash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B2D008-A4B3-47D5-BC8C-68EEBE42EE9F}"/>
                  </a:ext>
                </a:extLst>
              </p:cNvPr>
              <p:cNvSpPr txBox="1"/>
              <p:nvPr/>
            </p:nvSpPr>
            <p:spPr>
              <a:xfrm>
                <a:off x="4278029" y="4580953"/>
                <a:ext cx="869149" cy="2308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 defTabSz="685783">
                  <a:lnSpc>
                    <a:spcPct val="90000"/>
                  </a:lnSpc>
                  <a:defRPr/>
                </a:pPr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Tape Server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60F86F4-585A-40FF-9AB1-DE0351133297}"/>
                </a:ext>
              </a:extLst>
            </p:cNvPr>
            <p:cNvSpPr txBox="1"/>
            <p:nvPr/>
          </p:nvSpPr>
          <p:spPr>
            <a:xfrm>
              <a:off x="3927855" y="3387735"/>
              <a:ext cx="5934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Backup</a:t>
              </a:r>
              <a:br>
                <a:rPr lang="en-US" sz="10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Proxies</a:t>
              </a:r>
            </a:p>
          </p:txBody>
        </p: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1E2672B4-D0A3-40E1-A836-225539A6D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7893" y="2686545"/>
              <a:ext cx="1965383" cy="633036"/>
            </a:xfrm>
            <a:prstGeom prst="rect">
              <a:avLst/>
            </a:prstGeom>
            <a:noFill/>
            <a:ln w="19050" cap="flat">
              <a:solidFill>
                <a:srgbClr val="D9D9D9">
                  <a:alpha val="4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33">
                <a:defRPr/>
              </a:pPr>
              <a:endParaRPr lang="en-US" sz="750" kern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C0FD895-1F7D-4E64-8AD1-386785C7C629}"/>
                </a:ext>
              </a:extLst>
            </p:cNvPr>
            <p:cNvSpPr txBox="1"/>
            <p:nvPr/>
          </p:nvSpPr>
          <p:spPr>
            <a:xfrm>
              <a:off x="6853068" y="2563498"/>
              <a:ext cx="1144865" cy="230832"/>
            </a:xfrm>
            <a:prstGeom prst="rect">
              <a:avLst/>
            </a:prstGeom>
            <a:solidFill>
              <a:srgbClr val="003738"/>
            </a:solidFill>
          </p:spPr>
          <p:txBody>
            <a:bodyPr wrap="none" rtlCol="0" anchor="ctr">
              <a:spAutoFit/>
            </a:bodyPr>
            <a:lstStyle/>
            <a:p>
              <a:pPr algn="ctr" defTabSz="685783"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오브젝트 스토리지</a:t>
              </a:r>
              <a:endParaRPr lang="en-US" sz="9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350AA5-46EE-453F-B507-94F5820FBF41}"/>
                </a:ext>
              </a:extLst>
            </p:cNvPr>
            <p:cNvSpPr txBox="1"/>
            <p:nvPr/>
          </p:nvSpPr>
          <p:spPr>
            <a:xfrm>
              <a:off x="7170697" y="2879191"/>
              <a:ext cx="977554" cy="27699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900">
                  <a:solidFill>
                    <a:schemeClr val="bg1"/>
                  </a:solidFill>
                  <a:latin typeface="+mj-lt"/>
                </a:rPr>
                <a:t>장기간 보관을 위한 데이터 복제</a:t>
              </a:r>
              <a:endParaRPr lang="en-NL" sz="9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08" name="Соединительная линия уступом 75">
              <a:extLst>
                <a:ext uri="{FF2B5EF4-FFF2-40B4-BE49-F238E27FC236}">
                  <a16:creationId xmlns:a16="http://schemas.microsoft.com/office/drawing/2014/main" id="{C900BE64-D991-49F0-974B-86A5A1A5BF95}"/>
                </a:ext>
              </a:extLst>
            </p:cNvPr>
            <p:cNvCxnSpPr>
              <a:cxnSpLocks/>
            </p:cNvCxnSpPr>
            <p:nvPr/>
          </p:nvCxnSpPr>
          <p:spPr>
            <a:xfrm>
              <a:off x="5859864" y="2965123"/>
              <a:ext cx="458845" cy="1460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E296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FE5D0A-4890-4ACA-AF2F-53EF2BD1C9C5}"/>
                </a:ext>
              </a:extLst>
            </p:cNvPr>
            <p:cNvSpPr/>
            <p:nvPr/>
          </p:nvSpPr>
          <p:spPr>
            <a:xfrm>
              <a:off x="5119437" y="3221359"/>
              <a:ext cx="869147" cy="3831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</a:rPr>
                <a:t>Scale-out</a:t>
              </a:r>
            </a:p>
            <a:p>
              <a:pPr algn="ctr" defTabSz="685783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schemeClr val="bg1"/>
                  </a:solidFill>
                </a:rPr>
                <a:t>Repository</a:t>
              </a: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8791A59-E26A-49B1-AF08-664A3EF7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8323" y="1891004"/>
              <a:ext cx="987894" cy="9517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2DD957F-D870-4B5E-9F71-33FCFD59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3195" y="3035838"/>
              <a:ext cx="381000" cy="495300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3087CE27-87BE-4D54-9655-E5A4802C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5786" y="3035838"/>
              <a:ext cx="381000" cy="4953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5C51E4B-ACBF-4FC0-A089-661C70254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55885" y="3066562"/>
              <a:ext cx="333646" cy="333646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2D61CC44-A9A1-4637-8B30-0D4D3009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55885" y="2587503"/>
              <a:ext cx="333646" cy="333646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8D9CE773-8A8B-4093-BE67-59A98A115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51877" y="1207301"/>
              <a:ext cx="463796" cy="60293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E9A15BE-4A4B-40B2-9403-B905E726B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395138" y="2771995"/>
              <a:ext cx="411764" cy="489665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DC2EB00F-70D1-48DD-A210-31104D60B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66481" y="3907411"/>
              <a:ext cx="465132" cy="63649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F503511-C07B-4A13-B2B8-19915DA4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84114" y="4263197"/>
              <a:ext cx="434333" cy="262886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00B2654-5F04-4697-A6CA-CAE11D71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579887" y="2830143"/>
              <a:ext cx="373367" cy="37336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3C2C6C0-A572-48A4-8388-251965F2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893334" y="1299247"/>
              <a:ext cx="266700" cy="266700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24BB0AF-8D46-4A63-AD71-AC4E8E9BEFC6}"/>
                </a:ext>
              </a:extLst>
            </p:cNvPr>
            <p:cNvSpPr/>
            <p:nvPr/>
          </p:nvSpPr>
          <p:spPr bwMode="auto">
            <a:xfrm>
              <a:off x="5189220" y="1406884"/>
              <a:ext cx="609600" cy="0"/>
            </a:xfrm>
            <a:custGeom>
              <a:avLst/>
              <a:gdLst>
                <a:gd name="connsiteX0" fmla="*/ 609600 w 609600"/>
                <a:gd name="connsiteY0" fmla="*/ 0 h 0"/>
                <a:gd name="connsiteX1" fmla="*/ 0 w 6096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>
                  <a:moveTo>
                    <a:pt x="609600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E296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87297A-4E9A-4FD6-BDDB-431BD358DE39}"/>
                </a:ext>
              </a:extLst>
            </p:cNvPr>
            <p:cNvSpPr/>
            <p:nvPr/>
          </p:nvSpPr>
          <p:spPr bwMode="auto">
            <a:xfrm>
              <a:off x="4895850" y="1828800"/>
              <a:ext cx="0" cy="241300"/>
            </a:xfrm>
            <a:custGeom>
              <a:avLst/>
              <a:gdLst>
                <a:gd name="connsiteX0" fmla="*/ 0 w 0"/>
                <a:gd name="connsiteY0" fmla="*/ 0 h 241300"/>
                <a:gd name="connsiteX1" fmla="*/ 0 w 0"/>
                <a:gd name="connsiteY1" fmla="*/ 241300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41300">
                  <a:moveTo>
                    <a:pt x="0" y="0"/>
                  </a:moveTo>
                  <a:lnTo>
                    <a:pt x="0" y="241300"/>
                  </a:lnTo>
                </a:path>
              </a:pathLst>
            </a:cu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50249AC-EAE7-490E-A282-AFC585773211}"/>
                </a:ext>
              </a:extLst>
            </p:cNvPr>
            <p:cNvSpPr/>
            <p:nvPr/>
          </p:nvSpPr>
          <p:spPr bwMode="auto">
            <a:xfrm>
              <a:off x="4229100" y="2070100"/>
              <a:ext cx="1339850" cy="628650"/>
            </a:xfrm>
            <a:custGeom>
              <a:avLst/>
              <a:gdLst>
                <a:gd name="connsiteX0" fmla="*/ 0 w 1339850"/>
                <a:gd name="connsiteY0" fmla="*/ 425450 h 603250"/>
                <a:gd name="connsiteX1" fmla="*/ 0 w 1339850"/>
                <a:gd name="connsiteY1" fmla="*/ 0 h 603250"/>
                <a:gd name="connsiteX2" fmla="*/ 1339850 w 1339850"/>
                <a:gd name="connsiteY2" fmla="*/ 0 h 603250"/>
                <a:gd name="connsiteX3" fmla="*/ 1339850 w 1339850"/>
                <a:gd name="connsiteY3" fmla="*/ 603250 h 60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850" h="603250">
                  <a:moveTo>
                    <a:pt x="0" y="425450"/>
                  </a:moveTo>
                  <a:lnTo>
                    <a:pt x="0" y="0"/>
                  </a:lnTo>
                  <a:lnTo>
                    <a:pt x="1339850" y="0"/>
                  </a:lnTo>
                  <a:lnTo>
                    <a:pt x="1339850" y="603250"/>
                  </a:lnTo>
                </a:path>
              </a:pathLst>
            </a:cu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CBF4F49A-7D51-42FF-93BD-08E5D37D02B6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엔터프라이즈 고객사를 위한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무한 확장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4659596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phic 55">
            <a:extLst>
              <a:ext uri="{FF2B5EF4-FFF2-40B4-BE49-F238E27FC236}">
                <a16:creationId xmlns:a16="http://schemas.microsoft.com/office/drawing/2014/main" id="{39942377-167A-44B6-B085-B352BA2C7F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9543" y="958265"/>
            <a:ext cx="2613863" cy="1567283"/>
          </a:xfrm>
          <a:prstGeom prst="rect">
            <a:avLst/>
          </a:prstGeom>
        </p:spPr>
      </p:pic>
      <p:pic>
        <p:nvPicPr>
          <p:cNvPr id="83" name="Graphic 55">
            <a:extLst>
              <a:ext uri="{FF2B5EF4-FFF2-40B4-BE49-F238E27FC236}">
                <a16:creationId xmlns:a16="http://schemas.microsoft.com/office/drawing/2014/main" id="{FE9B61AC-314B-4678-B030-3DA0CD07C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9543" y="3120964"/>
            <a:ext cx="2613863" cy="1503423"/>
          </a:xfrm>
          <a:prstGeom prst="rect">
            <a:avLst/>
          </a:prstGeom>
        </p:spPr>
      </p:pic>
      <p:sp>
        <p:nvSpPr>
          <p:cNvPr id="97" name="Прямоугольник 96"/>
          <p:cNvSpPr/>
          <p:nvPr/>
        </p:nvSpPr>
        <p:spPr bwMode="auto">
          <a:xfrm>
            <a:off x="622804" y="971482"/>
            <a:ext cx="4952373" cy="2091302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ru-RU" sz="750">
              <a:solidFill>
                <a:srgbClr val="005F4B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50230" y="856067"/>
            <a:ext cx="567784" cy="230832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주 센터</a:t>
            </a:r>
            <a:endParaRPr lang="ru-RU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</a:t>
            </a:r>
            <a:r>
              <a:rPr lang="ko-KR" altLang="en-US" dirty="0"/>
              <a:t>아키텍처</a:t>
            </a:r>
            <a:r>
              <a:rPr lang="en-US" altLang="ko-KR" dirty="0"/>
              <a:t>(Large)</a:t>
            </a:r>
            <a:endParaRPr lang="fr-FR" dirty="0"/>
          </a:p>
        </p:txBody>
      </p:sp>
      <p:sp>
        <p:nvSpPr>
          <p:cNvPr id="41" name="Прямоугольник 96">
            <a:extLst>
              <a:ext uri="{FF2B5EF4-FFF2-40B4-BE49-F238E27FC236}">
                <a16:creationId xmlns:a16="http://schemas.microsoft.com/office/drawing/2014/main" id="{F7FD7C06-E743-4C13-8DFF-3648118E36FF}"/>
              </a:ext>
            </a:extLst>
          </p:cNvPr>
          <p:cNvSpPr/>
          <p:nvPr/>
        </p:nvSpPr>
        <p:spPr bwMode="auto">
          <a:xfrm>
            <a:off x="622804" y="3207250"/>
            <a:ext cx="4952373" cy="1417137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40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ru-RU" sz="750">
              <a:solidFill>
                <a:srgbClr val="005F4B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23BCED-85C6-4964-A3FE-91A5F8D88210}"/>
              </a:ext>
            </a:extLst>
          </p:cNvPr>
          <p:cNvSpPr txBox="1"/>
          <p:nvPr/>
        </p:nvSpPr>
        <p:spPr>
          <a:xfrm>
            <a:off x="832598" y="3091834"/>
            <a:ext cx="603050" cy="230832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DR </a:t>
            </a: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센터</a:t>
            </a:r>
            <a:endParaRPr lang="ru-RU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Graphic 1">
            <a:extLst>
              <a:ext uri="{FF2B5EF4-FFF2-40B4-BE49-F238E27FC236}">
                <a16:creationId xmlns:a16="http://schemas.microsoft.com/office/drawing/2014/main" id="{6DC50924-5F8C-407E-97F0-19859EF6A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9638" y="1924907"/>
            <a:ext cx="589685" cy="568111"/>
          </a:xfrm>
          <a:prstGeom prst="rect">
            <a:avLst/>
          </a:prstGeom>
        </p:spPr>
      </p:pic>
      <p:pic>
        <p:nvPicPr>
          <p:cNvPr id="47" name="Graphic 51">
            <a:extLst>
              <a:ext uri="{FF2B5EF4-FFF2-40B4-BE49-F238E27FC236}">
                <a16:creationId xmlns:a16="http://schemas.microsoft.com/office/drawing/2014/main" id="{854CE1B7-4F9D-4655-8222-560DD82CF1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5062" y="2608433"/>
            <a:ext cx="234547" cy="304911"/>
          </a:xfrm>
          <a:prstGeom prst="rect">
            <a:avLst/>
          </a:prstGeom>
        </p:spPr>
      </p:pic>
      <p:pic>
        <p:nvPicPr>
          <p:cNvPr id="48" name="Graphic 51">
            <a:extLst>
              <a:ext uri="{FF2B5EF4-FFF2-40B4-BE49-F238E27FC236}">
                <a16:creationId xmlns:a16="http://schemas.microsoft.com/office/drawing/2014/main" id="{8507F2EE-2D8D-4D2C-BF99-E2B703B751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2236" y="2608433"/>
            <a:ext cx="234547" cy="304911"/>
          </a:xfrm>
          <a:prstGeom prst="rect">
            <a:avLst/>
          </a:prstGeom>
        </p:spPr>
      </p:pic>
      <p:pic>
        <p:nvPicPr>
          <p:cNvPr id="49" name="Graphic 20">
            <a:extLst>
              <a:ext uri="{FF2B5EF4-FFF2-40B4-BE49-F238E27FC236}">
                <a16:creationId xmlns:a16="http://schemas.microsoft.com/office/drawing/2014/main" id="{E810B086-AADB-4D14-A83A-4303031DB8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248" y="1504581"/>
            <a:ext cx="179819" cy="304911"/>
          </a:xfrm>
          <a:prstGeom prst="rect">
            <a:avLst/>
          </a:prstGeom>
        </p:spPr>
      </p:pic>
      <p:pic>
        <p:nvPicPr>
          <p:cNvPr id="51" name="Graphic 20">
            <a:extLst>
              <a:ext uri="{FF2B5EF4-FFF2-40B4-BE49-F238E27FC236}">
                <a16:creationId xmlns:a16="http://schemas.microsoft.com/office/drawing/2014/main" id="{392A3EA7-D465-4A28-82ED-A378561995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2553" y="1504581"/>
            <a:ext cx="179819" cy="304911"/>
          </a:xfrm>
          <a:prstGeom prst="rect">
            <a:avLst/>
          </a:prstGeom>
        </p:spPr>
      </p:pic>
      <p:pic>
        <p:nvPicPr>
          <p:cNvPr id="53" name="Graphic 20">
            <a:extLst>
              <a:ext uri="{FF2B5EF4-FFF2-40B4-BE49-F238E27FC236}">
                <a16:creationId xmlns:a16="http://schemas.microsoft.com/office/drawing/2014/main" id="{2D74D8B2-6B9E-4395-B7C3-E6C5B3C49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74113" y="1504581"/>
            <a:ext cx="179819" cy="304911"/>
          </a:xfrm>
          <a:prstGeom prst="rect">
            <a:avLst/>
          </a:prstGeom>
        </p:spPr>
      </p:pic>
      <p:pic>
        <p:nvPicPr>
          <p:cNvPr id="55" name="Graphic 59">
            <a:extLst>
              <a:ext uri="{FF2B5EF4-FFF2-40B4-BE49-F238E27FC236}">
                <a16:creationId xmlns:a16="http://schemas.microsoft.com/office/drawing/2014/main" id="{9DDE3E18-29CF-47F3-8A73-4A87AA5B45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3052" y="1113688"/>
            <a:ext cx="359184" cy="264662"/>
          </a:xfrm>
          <a:prstGeom prst="rect">
            <a:avLst/>
          </a:prstGeom>
        </p:spPr>
      </p:pic>
      <p:pic>
        <p:nvPicPr>
          <p:cNvPr id="56" name="Graphic 59">
            <a:extLst>
              <a:ext uri="{FF2B5EF4-FFF2-40B4-BE49-F238E27FC236}">
                <a16:creationId xmlns:a16="http://schemas.microsoft.com/office/drawing/2014/main" id="{9C136D11-6ED3-4E97-9ECF-88EBE8CDAE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2236" y="1113688"/>
            <a:ext cx="359184" cy="264662"/>
          </a:xfrm>
          <a:prstGeom prst="rect">
            <a:avLst/>
          </a:prstGeom>
        </p:spPr>
      </p:pic>
      <p:pic>
        <p:nvPicPr>
          <p:cNvPr id="57" name="Graphic 47">
            <a:extLst>
              <a:ext uri="{FF2B5EF4-FFF2-40B4-BE49-F238E27FC236}">
                <a16:creationId xmlns:a16="http://schemas.microsoft.com/office/drawing/2014/main" id="{D0DDD5B0-B0D5-40CC-9903-96F5DC7BAC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68430" y="1775128"/>
            <a:ext cx="494872" cy="494872"/>
          </a:xfrm>
          <a:prstGeom prst="rect">
            <a:avLst/>
          </a:prstGeom>
        </p:spPr>
      </p:pic>
      <p:pic>
        <p:nvPicPr>
          <p:cNvPr id="59" name="Graphic 17">
            <a:extLst>
              <a:ext uri="{FF2B5EF4-FFF2-40B4-BE49-F238E27FC236}">
                <a16:creationId xmlns:a16="http://schemas.microsoft.com/office/drawing/2014/main" id="{4DA1A0FA-3077-4417-8FC7-F8E7E78933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9509" y="1595467"/>
            <a:ext cx="180000" cy="180000"/>
          </a:xfrm>
          <a:prstGeom prst="rect">
            <a:avLst/>
          </a:prstGeom>
        </p:spPr>
      </p:pic>
      <p:pic>
        <p:nvPicPr>
          <p:cNvPr id="60" name="Graphic 18">
            <a:extLst>
              <a:ext uri="{FF2B5EF4-FFF2-40B4-BE49-F238E27FC236}">
                <a16:creationId xmlns:a16="http://schemas.microsoft.com/office/drawing/2014/main" id="{BED7A0F6-F880-4D53-AB09-04F4AA3900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67511" y="1582674"/>
            <a:ext cx="180000" cy="180000"/>
          </a:xfrm>
          <a:prstGeom prst="rect">
            <a:avLst/>
          </a:prstGeom>
        </p:spPr>
      </p:pic>
      <p:pic>
        <p:nvPicPr>
          <p:cNvPr id="61" name="Graphic 1">
            <a:extLst>
              <a:ext uri="{FF2B5EF4-FFF2-40B4-BE49-F238E27FC236}">
                <a16:creationId xmlns:a16="http://schemas.microsoft.com/office/drawing/2014/main" id="{143F2883-BFE1-40D5-9699-FB21331C2A7D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7494" y="3521321"/>
            <a:ext cx="914400" cy="914400"/>
          </a:xfrm>
          <a:prstGeom prst="rect">
            <a:avLst/>
          </a:prstGeom>
        </p:spPr>
      </p:pic>
      <p:grpSp>
        <p:nvGrpSpPr>
          <p:cNvPr id="63" name="Group 4">
            <a:extLst>
              <a:ext uri="{FF2B5EF4-FFF2-40B4-BE49-F238E27FC236}">
                <a16:creationId xmlns:a16="http://schemas.microsoft.com/office/drawing/2014/main" id="{2ACD606F-61D2-441F-A266-F50C6173EEEA}"/>
              </a:ext>
            </a:extLst>
          </p:cNvPr>
          <p:cNvGrpSpPr/>
          <p:nvPr/>
        </p:nvGrpSpPr>
        <p:grpSpPr>
          <a:xfrm>
            <a:off x="1747935" y="3521321"/>
            <a:ext cx="915367" cy="914400"/>
            <a:chOff x="611594" y="2760324"/>
            <a:chExt cx="1116331" cy="1075491"/>
          </a:xfrm>
        </p:grpSpPr>
        <p:pic>
          <p:nvPicPr>
            <p:cNvPr id="64" name="Graphic 28">
              <a:extLst>
                <a:ext uri="{FF2B5EF4-FFF2-40B4-BE49-F238E27FC236}">
                  <a16:creationId xmlns:a16="http://schemas.microsoft.com/office/drawing/2014/main" id="{FA4B3D15-427D-452E-8AAF-F6D818366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11594" y="2760325"/>
              <a:ext cx="1116331" cy="1075490"/>
            </a:xfrm>
            <a:prstGeom prst="rect">
              <a:avLst/>
            </a:prstGeom>
          </p:spPr>
        </p:pic>
        <p:grpSp>
          <p:nvGrpSpPr>
            <p:cNvPr id="65" name="Group 3">
              <a:extLst>
                <a:ext uri="{FF2B5EF4-FFF2-40B4-BE49-F238E27FC236}">
                  <a16:creationId xmlns:a16="http://schemas.microsoft.com/office/drawing/2014/main" id="{6E9BCB2A-4B71-4C5B-B33E-94DAA4190B68}"/>
                </a:ext>
              </a:extLst>
            </p:cNvPr>
            <p:cNvGrpSpPr/>
            <p:nvPr/>
          </p:nvGrpSpPr>
          <p:grpSpPr>
            <a:xfrm>
              <a:off x="1492492" y="2760324"/>
              <a:ext cx="235433" cy="231013"/>
              <a:chOff x="3937516" y="3104487"/>
              <a:chExt cx="367275" cy="360380"/>
            </a:xfrm>
          </p:grpSpPr>
          <p:sp>
            <p:nvSpPr>
              <p:cNvPr id="66" name="Rectangle 2">
                <a:extLst>
                  <a:ext uri="{FF2B5EF4-FFF2-40B4-BE49-F238E27FC236}">
                    <a16:creationId xmlns:a16="http://schemas.microsoft.com/office/drawing/2014/main" id="{F691A1D3-933C-479C-A4A7-0A1F489E1DD0}"/>
                  </a:ext>
                </a:extLst>
              </p:cNvPr>
              <p:cNvSpPr/>
              <p:nvPr/>
            </p:nvSpPr>
            <p:spPr bwMode="auto">
              <a:xfrm>
                <a:off x="3960007" y="3120083"/>
                <a:ext cx="344784" cy="344784"/>
              </a:xfrm>
              <a:prstGeom prst="rect">
                <a:avLst/>
              </a:prstGeom>
              <a:solidFill>
                <a:srgbClr val="00373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7" name="Graphic 29">
                <a:extLst>
                  <a:ext uri="{FF2B5EF4-FFF2-40B4-BE49-F238E27FC236}">
                    <a16:creationId xmlns:a16="http://schemas.microsoft.com/office/drawing/2014/main" id="{7234391B-0790-4442-AC5E-2A77D64BF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937516" y="3104487"/>
                <a:ext cx="360380" cy="360380"/>
              </a:xfrm>
              <a:prstGeom prst="rect">
                <a:avLst/>
              </a:prstGeom>
            </p:spPr>
          </p:pic>
        </p:grpSp>
      </p:grpSp>
      <p:pic>
        <p:nvPicPr>
          <p:cNvPr id="68" name="Graphic 69">
            <a:extLst>
              <a:ext uri="{FF2B5EF4-FFF2-40B4-BE49-F238E27FC236}">
                <a16:creationId xmlns:a16="http://schemas.microsoft.com/office/drawing/2014/main" id="{8C91E74B-E046-4E0E-A13B-B51E541A87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47176" y="2397484"/>
            <a:ext cx="277200" cy="277200"/>
          </a:xfrm>
          <a:prstGeom prst="rect">
            <a:avLst/>
          </a:prstGeom>
        </p:spPr>
      </p:pic>
      <p:pic>
        <p:nvPicPr>
          <p:cNvPr id="69" name="Graphic 43">
            <a:extLst>
              <a:ext uri="{FF2B5EF4-FFF2-40B4-BE49-F238E27FC236}">
                <a16:creationId xmlns:a16="http://schemas.microsoft.com/office/drawing/2014/main" id="{489830BF-056A-4105-9902-DD56DDDFFFC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51830" y="3499394"/>
            <a:ext cx="437606" cy="437606"/>
          </a:xfrm>
          <a:prstGeom prst="rect">
            <a:avLst/>
          </a:prstGeom>
        </p:spPr>
      </p:pic>
      <p:pic>
        <p:nvPicPr>
          <p:cNvPr id="70" name="Graphic 79">
            <a:extLst>
              <a:ext uri="{FF2B5EF4-FFF2-40B4-BE49-F238E27FC236}">
                <a16:creationId xmlns:a16="http://schemas.microsoft.com/office/drawing/2014/main" id="{4090FA5C-B6C7-4F65-9421-B82B05E457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859662" y="2149752"/>
            <a:ext cx="488197" cy="655200"/>
          </a:xfrm>
          <a:prstGeom prst="rect">
            <a:avLst/>
          </a:prstGeom>
        </p:spPr>
      </p:pic>
      <p:pic>
        <p:nvPicPr>
          <p:cNvPr id="71" name="Graphic 40">
            <a:extLst>
              <a:ext uri="{FF2B5EF4-FFF2-40B4-BE49-F238E27FC236}">
                <a16:creationId xmlns:a16="http://schemas.microsoft.com/office/drawing/2014/main" id="{A31D032A-AF33-4DBD-BBA7-4B881B76F8F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246922" y="2053247"/>
            <a:ext cx="277200" cy="277200"/>
          </a:xfrm>
          <a:prstGeom prst="rect">
            <a:avLst/>
          </a:prstGeom>
        </p:spPr>
      </p:pic>
      <p:pic>
        <p:nvPicPr>
          <p:cNvPr id="72" name="Graphic 9">
            <a:extLst>
              <a:ext uri="{FF2B5EF4-FFF2-40B4-BE49-F238E27FC236}">
                <a16:creationId xmlns:a16="http://schemas.microsoft.com/office/drawing/2014/main" id="{636E43E7-CAC9-46A4-8E7E-4A7AAC34BF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574278" y="1552854"/>
            <a:ext cx="437606" cy="437606"/>
          </a:xfrm>
          <a:prstGeom prst="rect">
            <a:avLst/>
          </a:prstGeom>
        </p:spPr>
      </p:pic>
      <p:pic>
        <p:nvPicPr>
          <p:cNvPr id="73" name="Graphic 23">
            <a:extLst>
              <a:ext uri="{FF2B5EF4-FFF2-40B4-BE49-F238E27FC236}">
                <a16:creationId xmlns:a16="http://schemas.microsoft.com/office/drawing/2014/main" id="{6BBE057C-7028-4F26-B793-51308691B0C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252142" y="2733742"/>
            <a:ext cx="277200" cy="277200"/>
          </a:xfrm>
          <a:prstGeom prst="rect">
            <a:avLst/>
          </a:prstGeom>
        </p:spPr>
      </p:pic>
      <p:pic>
        <p:nvPicPr>
          <p:cNvPr id="74" name="Graphic 13">
            <a:extLst>
              <a:ext uri="{FF2B5EF4-FFF2-40B4-BE49-F238E27FC236}">
                <a16:creationId xmlns:a16="http://schemas.microsoft.com/office/drawing/2014/main" id="{43C5698A-A6F4-42B2-9004-7C7A87CEBC0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3246922" y="1365981"/>
            <a:ext cx="277200" cy="277200"/>
          </a:xfrm>
          <a:prstGeom prst="rect">
            <a:avLst/>
          </a:prstGeom>
        </p:spPr>
      </p:pic>
      <p:pic>
        <p:nvPicPr>
          <p:cNvPr id="75" name="Graphic 42">
            <a:extLst>
              <a:ext uri="{FF2B5EF4-FFF2-40B4-BE49-F238E27FC236}">
                <a16:creationId xmlns:a16="http://schemas.microsoft.com/office/drawing/2014/main" id="{849FECEC-73D6-47A7-90F5-A6DB91E7C963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534499" y="3455970"/>
            <a:ext cx="329565" cy="482577"/>
          </a:xfrm>
          <a:prstGeom prst="rect">
            <a:avLst/>
          </a:prstGeom>
        </p:spPr>
      </p:pic>
      <p:pic>
        <p:nvPicPr>
          <p:cNvPr id="77" name="Graphic 62">
            <a:extLst>
              <a:ext uri="{FF2B5EF4-FFF2-40B4-BE49-F238E27FC236}">
                <a16:creationId xmlns:a16="http://schemas.microsoft.com/office/drawing/2014/main" id="{B2D31997-F981-43DB-8163-DE949C3139B5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103760" y="3478797"/>
            <a:ext cx="343754" cy="478800"/>
          </a:xfrm>
          <a:prstGeom prst="rect">
            <a:avLst/>
          </a:prstGeom>
        </p:spPr>
      </p:pic>
      <p:pic>
        <p:nvPicPr>
          <p:cNvPr id="78" name="Graphic 8">
            <a:extLst>
              <a:ext uri="{FF2B5EF4-FFF2-40B4-BE49-F238E27FC236}">
                <a16:creationId xmlns:a16="http://schemas.microsoft.com/office/drawing/2014/main" id="{EC2178C2-797F-4EA9-AF93-2E10F6ADE2E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911001" y="4040440"/>
            <a:ext cx="437606" cy="437606"/>
          </a:xfrm>
          <a:prstGeom prst="rect">
            <a:avLst/>
          </a:prstGeom>
        </p:spPr>
      </p:pic>
      <p:pic>
        <p:nvPicPr>
          <p:cNvPr id="79" name="Graphic 9">
            <a:extLst>
              <a:ext uri="{FF2B5EF4-FFF2-40B4-BE49-F238E27FC236}">
                <a16:creationId xmlns:a16="http://schemas.microsoft.com/office/drawing/2014/main" id="{1049BE18-3D69-4DEC-BCE1-760BE93A9E6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901109" y="3521321"/>
            <a:ext cx="437606" cy="437606"/>
          </a:xfrm>
          <a:prstGeom prst="rect">
            <a:avLst/>
          </a:prstGeom>
        </p:spPr>
      </p:pic>
      <p:pic>
        <p:nvPicPr>
          <p:cNvPr id="81" name="Graphic 84">
            <a:extLst>
              <a:ext uri="{FF2B5EF4-FFF2-40B4-BE49-F238E27FC236}">
                <a16:creationId xmlns:a16="http://schemas.microsoft.com/office/drawing/2014/main" id="{EB8B76F4-468D-43CF-8FA6-D988E7D9080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7574278" y="3699432"/>
            <a:ext cx="437606" cy="437606"/>
          </a:xfrm>
          <a:prstGeom prst="rect">
            <a:avLst/>
          </a:prstGeom>
        </p:spPr>
      </p:pic>
      <p:pic>
        <p:nvPicPr>
          <p:cNvPr id="85" name="Graphic 7">
            <a:extLst>
              <a:ext uri="{FF2B5EF4-FFF2-40B4-BE49-F238E27FC236}">
                <a16:creationId xmlns:a16="http://schemas.microsoft.com/office/drawing/2014/main" id="{9620E239-B91B-4034-BA70-9ADD70E314B2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246922" y="1020412"/>
            <a:ext cx="277200" cy="277200"/>
          </a:xfrm>
          <a:prstGeom prst="rect">
            <a:avLst/>
          </a:prstGeom>
        </p:spPr>
      </p:pic>
      <p:pic>
        <p:nvPicPr>
          <p:cNvPr id="86" name="Graphic 51">
            <a:extLst>
              <a:ext uri="{FF2B5EF4-FFF2-40B4-BE49-F238E27FC236}">
                <a16:creationId xmlns:a16="http://schemas.microsoft.com/office/drawing/2014/main" id="{3F1E8545-A572-4AC4-9171-F3AFDDB4AC7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772401" y="1708008"/>
            <a:ext cx="277200" cy="277200"/>
          </a:xfrm>
          <a:prstGeom prst="rect">
            <a:avLst/>
          </a:prstGeom>
        </p:spPr>
      </p:pic>
      <p:pic>
        <p:nvPicPr>
          <p:cNvPr id="87" name="Graphic 61">
            <a:extLst>
              <a:ext uri="{FF2B5EF4-FFF2-40B4-BE49-F238E27FC236}">
                <a16:creationId xmlns:a16="http://schemas.microsoft.com/office/drawing/2014/main" id="{44CF4754-4F71-4D45-9F00-DB5857A600F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129056" y="980359"/>
            <a:ext cx="437606" cy="437606"/>
          </a:xfrm>
          <a:prstGeom prst="rect">
            <a:avLst/>
          </a:prstGeom>
        </p:spPr>
      </p:pic>
      <p:sp>
        <p:nvSpPr>
          <p:cNvPr id="88" name="이등변 삼각형 87">
            <a:extLst>
              <a:ext uri="{FF2B5EF4-FFF2-40B4-BE49-F238E27FC236}">
                <a16:creationId xmlns:a16="http://schemas.microsoft.com/office/drawing/2014/main" id="{DD819623-BE04-47DA-B535-2777D582B03B}"/>
              </a:ext>
            </a:extLst>
          </p:cNvPr>
          <p:cNvSpPr/>
          <p:nvPr/>
        </p:nvSpPr>
        <p:spPr bwMode="auto">
          <a:xfrm rot="16200000">
            <a:off x="1883490" y="1804023"/>
            <a:ext cx="1990531" cy="423306"/>
          </a:xfrm>
          <a:prstGeom prst="triangle">
            <a:avLst/>
          </a:prstGeom>
          <a:gradFill flip="none" rotWithShape="1">
            <a:gsLst>
              <a:gs pos="0">
                <a:srgbClr val="00B492"/>
              </a:gs>
              <a:gs pos="23000">
                <a:schemeClr val="accent6">
                  <a:lumMod val="89000"/>
                </a:schemeClr>
              </a:gs>
              <a:gs pos="69000">
                <a:srgbClr val="005F4B"/>
              </a:gs>
              <a:gs pos="97000">
                <a:srgbClr val="003738"/>
              </a:gs>
            </a:gsLst>
            <a:lin ang="54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Graphic 71">
            <a:extLst>
              <a:ext uri="{FF2B5EF4-FFF2-40B4-BE49-F238E27FC236}">
                <a16:creationId xmlns:a16="http://schemas.microsoft.com/office/drawing/2014/main" id="{5986A6AA-5C05-4606-8ADF-4DACC850159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3144556" y="3499394"/>
            <a:ext cx="489087" cy="65640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6D7B569-5B14-49C4-804F-5F67BD2F035E}"/>
              </a:ext>
            </a:extLst>
          </p:cNvPr>
          <p:cNvCxnSpPr/>
          <p:nvPr/>
        </p:nvCxnSpPr>
        <p:spPr>
          <a:xfrm>
            <a:off x="1747935" y="1113688"/>
            <a:ext cx="0" cy="1799656"/>
          </a:xfrm>
          <a:prstGeom prst="line">
            <a:avLst/>
          </a:prstGeom>
          <a:ln w="25400">
            <a:solidFill>
              <a:srgbClr val="9D9D9C"/>
            </a:solidFill>
            <a:prstDash val="soli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C4B7560-F833-4ABB-B4AA-BC65C056943D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1784545" y="2022564"/>
            <a:ext cx="383885" cy="0"/>
          </a:xfrm>
          <a:prstGeom prst="straightConnector1">
            <a:avLst/>
          </a:prstGeom>
          <a:ln w="12700">
            <a:solidFill>
              <a:srgbClr val="00E29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7B126FE-D565-49B9-8FA1-14D4EF0E33A7}"/>
              </a:ext>
            </a:extLst>
          </p:cNvPr>
          <p:cNvCxnSpPr>
            <a:stCxn id="88" idx="0"/>
            <a:endCxn id="86" idx="1"/>
          </p:cNvCxnSpPr>
          <p:nvPr/>
        </p:nvCxnSpPr>
        <p:spPr>
          <a:xfrm rot="10800000" flipH="1">
            <a:off x="2667103" y="1846608"/>
            <a:ext cx="4105298" cy="169068"/>
          </a:xfrm>
          <a:prstGeom prst="bentConnector5">
            <a:avLst>
              <a:gd name="adj1" fmla="val 11732"/>
              <a:gd name="adj2" fmla="val 92370"/>
              <a:gd name="adj3" fmla="val 83787"/>
            </a:avLst>
          </a:prstGeom>
          <a:ln w="12700">
            <a:solidFill>
              <a:srgbClr val="00E29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Graphic 51">
            <a:extLst>
              <a:ext uri="{FF2B5EF4-FFF2-40B4-BE49-F238E27FC236}">
                <a16:creationId xmlns:a16="http://schemas.microsoft.com/office/drawing/2014/main" id="{8D9CA8D0-304E-4D18-864F-612F550AD37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246922" y="1708008"/>
            <a:ext cx="277200" cy="277200"/>
          </a:xfrm>
          <a:prstGeom prst="rect">
            <a:avLst/>
          </a:prstGeom>
        </p:spPr>
      </p:pic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935C4C97-7011-4B9B-BE75-95642D213723}"/>
              </a:ext>
            </a:extLst>
          </p:cNvPr>
          <p:cNvCxnSpPr>
            <a:stCxn id="73" idx="3"/>
            <a:endCxn id="79" idx="0"/>
          </p:cNvCxnSpPr>
          <p:nvPr/>
        </p:nvCxnSpPr>
        <p:spPr>
          <a:xfrm>
            <a:off x="3529342" y="2872342"/>
            <a:ext cx="3590570" cy="648979"/>
          </a:xfrm>
          <a:prstGeom prst="bentConnector2">
            <a:avLst/>
          </a:prstGeom>
          <a:ln w="12700">
            <a:solidFill>
              <a:srgbClr val="00E29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C007C84-5260-4493-8BBD-F75CF262A1C3}"/>
              </a:ext>
            </a:extLst>
          </p:cNvPr>
          <p:cNvCxnSpPr>
            <a:stCxn id="81" idx="0"/>
          </p:cNvCxnSpPr>
          <p:nvPr/>
        </p:nvCxnSpPr>
        <p:spPr>
          <a:xfrm rot="16200000" flipV="1">
            <a:off x="6076881" y="1983232"/>
            <a:ext cx="987178" cy="2445222"/>
          </a:xfrm>
          <a:prstGeom prst="bentConnector2">
            <a:avLst/>
          </a:prstGeom>
          <a:ln w="12700">
            <a:solidFill>
              <a:srgbClr val="00E29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376A7D1E-C6B9-4E12-ABFB-91D34D7D6F6C}"/>
              </a:ext>
            </a:extLst>
          </p:cNvPr>
          <p:cNvSpPr txBox="1"/>
          <p:nvPr/>
        </p:nvSpPr>
        <p:spPr>
          <a:xfrm>
            <a:off x="2996379" y="4205427"/>
            <a:ext cx="798616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백업 데이터</a:t>
            </a:r>
            <a:endParaRPr lang="en-US" altLang="ko-KR" sz="900" dirty="0">
              <a:solidFill>
                <a:schemeClr val="bg1"/>
              </a:solidFill>
              <a:latin typeface="+mj-lt"/>
            </a:endParaRPr>
          </a:p>
          <a:p>
            <a:pPr algn="ctr"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복제 서버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FF0F06E-677C-441B-A750-9F7457CB52B5}"/>
              </a:ext>
            </a:extLst>
          </p:cNvPr>
          <p:cNvSpPr txBox="1"/>
          <p:nvPr/>
        </p:nvSpPr>
        <p:spPr>
          <a:xfrm>
            <a:off x="3721104" y="3965729"/>
            <a:ext cx="752129" cy="4247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Veeam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sz="800" dirty="0" err="1">
                <a:solidFill>
                  <a:schemeClr val="bg1"/>
                </a:solidFill>
                <a:latin typeface="+mj-lt"/>
              </a:rPr>
              <a:t>Availabilty</a:t>
            </a:r>
            <a:endParaRPr lang="en-US" sz="800" dirty="0">
              <a:solidFill>
                <a:schemeClr val="bg1"/>
              </a:solidFill>
              <a:latin typeface="+mj-lt"/>
            </a:endParaRPr>
          </a:p>
          <a:p>
            <a:pPr algn="ctr" defTabSz="685783">
              <a:lnSpc>
                <a:spcPct val="90000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Orchestrator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A711B70-A238-4298-B6C5-55BC6200D960}"/>
              </a:ext>
            </a:extLst>
          </p:cNvPr>
          <p:cNvSpPr txBox="1"/>
          <p:nvPr/>
        </p:nvSpPr>
        <p:spPr>
          <a:xfrm>
            <a:off x="4449531" y="3965729"/>
            <a:ext cx="538929" cy="3139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Failover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Plan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55DC809-00B0-4E83-A0E1-3F90D01A4A37}"/>
              </a:ext>
            </a:extLst>
          </p:cNvPr>
          <p:cNvSpPr txBox="1"/>
          <p:nvPr/>
        </p:nvSpPr>
        <p:spPr>
          <a:xfrm>
            <a:off x="5010180" y="3965729"/>
            <a:ext cx="530915" cy="3139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Restore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Plan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65568F2-BB34-4089-9E95-405017AF7663}"/>
              </a:ext>
            </a:extLst>
          </p:cNvPr>
          <p:cNvSpPr txBox="1"/>
          <p:nvPr/>
        </p:nvSpPr>
        <p:spPr>
          <a:xfrm>
            <a:off x="3577392" y="1002068"/>
            <a:ext cx="798616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스토리지 </a:t>
            </a:r>
            <a:endParaRPr lang="en-US" altLang="ko-KR" sz="900" dirty="0">
              <a:solidFill>
                <a:schemeClr val="bg1"/>
              </a:solidFill>
              <a:latin typeface="+mj-lt"/>
            </a:endParaRPr>
          </a:p>
          <a:p>
            <a:pPr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스냅샷 백업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DDBFCDA-03FC-438E-9242-9273E841EABD}"/>
              </a:ext>
            </a:extLst>
          </p:cNvPr>
          <p:cNvSpPr txBox="1"/>
          <p:nvPr/>
        </p:nvSpPr>
        <p:spPr>
          <a:xfrm>
            <a:off x="3577392" y="1395341"/>
            <a:ext cx="657552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 err="1">
                <a:solidFill>
                  <a:schemeClr val="bg1"/>
                </a:solidFill>
                <a:latin typeface="+mj-lt"/>
              </a:rPr>
              <a:t>DataLabs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031DF1D-8C79-4B50-8192-0443ABE044A2}"/>
              </a:ext>
            </a:extLst>
          </p:cNvPr>
          <p:cNvSpPr txBox="1"/>
          <p:nvPr/>
        </p:nvSpPr>
        <p:spPr>
          <a:xfrm>
            <a:off x="3577392" y="1750922"/>
            <a:ext cx="1048685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WAN </a:t>
            </a:r>
            <a:r>
              <a:rPr lang="ko-KR" altLang="en-US" sz="900" dirty="0" err="1">
                <a:solidFill>
                  <a:schemeClr val="bg1"/>
                </a:solidFill>
                <a:latin typeface="+mj-lt"/>
              </a:rPr>
              <a:t>엑셀레이터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EDCD630-FD2A-415D-BAE9-E7E0C852C784}"/>
              </a:ext>
            </a:extLst>
          </p:cNvPr>
          <p:cNvSpPr txBox="1"/>
          <p:nvPr/>
        </p:nvSpPr>
        <p:spPr>
          <a:xfrm>
            <a:off x="3577392" y="2087156"/>
            <a:ext cx="917239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Veeam Agents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CED1CF9-A5C3-47D5-8519-5448CB7A9EE2}"/>
              </a:ext>
            </a:extLst>
          </p:cNvPr>
          <p:cNvSpPr txBox="1"/>
          <p:nvPr/>
        </p:nvSpPr>
        <p:spPr>
          <a:xfrm>
            <a:off x="3577392" y="2422971"/>
            <a:ext cx="468398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Proxy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84ED5A2C-57C1-4C34-A1BA-699B4ACDFA92}"/>
              </a:ext>
            </a:extLst>
          </p:cNvPr>
          <p:cNvSpPr txBox="1"/>
          <p:nvPr/>
        </p:nvSpPr>
        <p:spPr>
          <a:xfrm>
            <a:off x="3577392" y="2707343"/>
            <a:ext cx="798617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백업 저장소</a:t>
            </a:r>
            <a:endParaRPr lang="en-US" altLang="ko-KR" sz="900" dirty="0">
              <a:solidFill>
                <a:schemeClr val="bg1"/>
              </a:solidFill>
              <a:latin typeface="+mj-lt"/>
            </a:endParaRPr>
          </a:p>
          <a:p>
            <a:pPr defTabSz="685783">
              <a:lnSpc>
                <a:spcPct val="90000"/>
              </a:lnSpc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(SOBR)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6F1B9F-88F0-46DD-8E72-3EE91D8C27D7}"/>
              </a:ext>
            </a:extLst>
          </p:cNvPr>
          <p:cNvCxnSpPr>
            <a:stCxn id="73" idx="2"/>
            <a:endCxn id="89" idx="0"/>
          </p:cNvCxnSpPr>
          <p:nvPr/>
        </p:nvCxnSpPr>
        <p:spPr>
          <a:xfrm flipH="1">
            <a:off x="3389100" y="3010942"/>
            <a:ext cx="1642" cy="488452"/>
          </a:xfrm>
          <a:prstGeom prst="straightConnector1">
            <a:avLst/>
          </a:prstGeom>
          <a:ln w="12700">
            <a:solidFill>
              <a:srgbClr val="00E29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EE4EB21-5601-48AD-8CEA-EB6101BDC11D}"/>
              </a:ext>
            </a:extLst>
          </p:cNvPr>
          <p:cNvSpPr txBox="1"/>
          <p:nvPr/>
        </p:nvSpPr>
        <p:spPr>
          <a:xfrm>
            <a:off x="1961296" y="2282476"/>
            <a:ext cx="915635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Veeam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Backup </a:t>
            </a:r>
            <a:r>
              <a:rPr lang="en-US" altLang="ko-KR" sz="900" spc="-400" dirty="0">
                <a:solidFill>
                  <a:schemeClr val="bg1"/>
                </a:solidFill>
              </a:rPr>
              <a:t>  </a:t>
            </a:r>
            <a:r>
              <a:rPr lang="en-US" altLang="ko-KR" sz="9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E162EEE-FFB5-464C-A900-C46B51AF09E5}"/>
              </a:ext>
            </a:extLst>
          </p:cNvPr>
          <p:cNvSpPr txBox="1"/>
          <p:nvPr/>
        </p:nvSpPr>
        <p:spPr>
          <a:xfrm>
            <a:off x="5582761" y="986655"/>
            <a:ext cx="776175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Veeam One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EAA7933-A9AB-48FC-ABA7-DC13473E2658}"/>
              </a:ext>
            </a:extLst>
          </p:cNvPr>
          <p:cNvSpPr txBox="1"/>
          <p:nvPr/>
        </p:nvSpPr>
        <p:spPr>
          <a:xfrm>
            <a:off x="4642577" y="1851137"/>
            <a:ext cx="973343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Veeam Backup 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for O365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2D92C3-6ACE-4E3C-9BD6-A7D04A4C61BE}"/>
              </a:ext>
            </a:extLst>
          </p:cNvPr>
          <p:cNvSpPr txBox="1"/>
          <p:nvPr/>
        </p:nvSpPr>
        <p:spPr>
          <a:xfrm>
            <a:off x="6086996" y="2881232"/>
            <a:ext cx="643126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S3/Azure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BC58EC7-09BC-4050-8BFE-56A0658DB90F}"/>
              </a:ext>
            </a:extLst>
          </p:cNvPr>
          <p:cNvSpPr txBox="1"/>
          <p:nvPr/>
        </p:nvSpPr>
        <p:spPr>
          <a:xfrm>
            <a:off x="7346486" y="4136958"/>
            <a:ext cx="893194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</a:rPr>
              <a:t>MS Office 365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AD999BF-0621-4E67-8EFA-62ED463CD90E}"/>
              </a:ext>
            </a:extLst>
          </p:cNvPr>
          <p:cNvSpPr txBox="1"/>
          <p:nvPr/>
        </p:nvSpPr>
        <p:spPr>
          <a:xfrm>
            <a:off x="6492175" y="1999852"/>
            <a:ext cx="850001" cy="3416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WAN </a:t>
            </a:r>
            <a:r>
              <a:rPr lang="ko-KR" altLang="en-US" sz="900" dirty="0" err="1">
                <a:solidFill>
                  <a:schemeClr val="bg1"/>
                </a:solidFill>
                <a:latin typeface="+mj-lt"/>
              </a:rPr>
              <a:t>엑셀레이터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F40F542-BD6D-4054-8453-2895C15193A1}"/>
              </a:ext>
            </a:extLst>
          </p:cNvPr>
          <p:cNvSpPr txBox="1"/>
          <p:nvPr/>
        </p:nvSpPr>
        <p:spPr>
          <a:xfrm>
            <a:off x="7268514" y="1999852"/>
            <a:ext cx="1056056" cy="3416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Veeam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Cloud Connect</a:t>
            </a: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B4A754CC-D833-4290-8F13-9FF6E939AE2B}"/>
              </a:ext>
            </a:extLst>
          </p:cNvPr>
          <p:cNvCxnSpPr>
            <a:stCxn id="89" idx="1"/>
          </p:cNvCxnSpPr>
          <p:nvPr/>
        </p:nvCxnSpPr>
        <p:spPr>
          <a:xfrm flipH="1">
            <a:off x="2681056" y="3827597"/>
            <a:ext cx="463500" cy="7556"/>
          </a:xfrm>
          <a:prstGeom prst="straightConnector1">
            <a:avLst/>
          </a:prstGeom>
          <a:ln w="12700">
            <a:solidFill>
              <a:srgbClr val="00E29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658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</a:t>
            </a:r>
            <a:r>
              <a:rPr lang="ko-KR" altLang="en-US" dirty="0"/>
              <a:t>구성 요소별 설명</a:t>
            </a:r>
            <a:endParaRPr lang="fr-FR" dirty="0"/>
          </a:p>
        </p:txBody>
      </p:sp>
      <p:graphicFrame>
        <p:nvGraphicFramePr>
          <p:cNvPr id="80" name="Table 2">
            <a:extLst>
              <a:ext uri="{FF2B5EF4-FFF2-40B4-BE49-F238E27FC236}">
                <a16:creationId xmlns:a16="http://schemas.microsoft.com/office/drawing/2014/main" id="{4C0D6EBA-4759-47A2-ACAD-F9796E9F7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166509"/>
              </p:ext>
            </p:extLst>
          </p:nvPr>
        </p:nvGraphicFramePr>
        <p:xfrm>
          <a:off x="468313" y="836615"/>
          <a:ext cx="8218487" cy="3794760"/>
        </p:xfrm>
        <a:graphic>
          <a:graphicData uri="http://schemas.openxmlformats.org/drawingml/2006/table">
            <a:tbl>
              <a:tblPr firstRow="1" bandRow="1"/>
              <a:tblGrid>
                <a:gridCol w="3327962">
                  <a:extLst>
                    <a:ext uri="{9D8B030D-6E8A-4147-A177-3AD203B41FA5}">
                      <a16:colId xmlns:a16="http://schemas.microsoft.com/office/drawing/2014/main" val="780527642"/>
                    </a:ext>
                  </a:extLst>
                </a:gridCol>
                <a:gridCol w="784222">
                  <a:extLst>
                    <a:ext uri="{9D8B030D-6E8A-4147-A177-3AD203B41FA5}">
                      <a16:colId xmlns:a16="http://schemas.microsoft.com/office/drawing/2014/main" val="1431643578"/>
                    </a:ext>
                  </a:extLst>
                </a:gridCol>
                <a:gridCol w="4106303">
                  <a:extLst>
                    <a:ext uri="{9D8B030D-6E8A-4147-A177-3AD203B41FA5}">
                      <a16:colId xmlns:a16="http://schemas.microsoft.com/office/drawing/2014/main" val="667315885"/>
                    </a:ext>
                  </a:extLst>
                </a:gridCol>
              </a:tblGrid>
              <a:tr h="213393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구성 요소</a:t>
                      </a:r>
                      <a:endParaRPr lang="en-US" sz="100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약어</a:t>
                      </a:r>
                      <a:endParaRPr lang="en-US" sz="100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marL="0" algn="ctr" defTabSz="685800" rtl="0" eaLnBrk="1" latinLnBrk="1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Tahoma"/>
                          <a:ea typeface="+mn-ea"/>
                          <a:cs typeface="+mn-cs"/>
                        </a:rPr>
                        <a:t>기능 및 역할</a:t>
                      </a:r>
                      <a:endParaRPr lang="en-US" sz="1000" b="1" kern="1200" dirty="0">
                        <a:solidFill>
                          <a:schemeClr val="bg1"/>
                        </a:solidFill>
                        <a:latin typeface="Tahom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898724"/>
                  </a:ext>
                </a:extLst>
              </a:tr>
              <a:tr h="227895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Backup &amp; Replication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VBR</a:t>
                      </a:r>
                      <a:endParaRPr lang="en-US" sz="1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 관리 서버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작업 관리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 스케줄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복구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모니터링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리포팅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0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806039"/>
                  </a:ext>
                </a:extLst>
              </a:tr>
              <a:tr h="227895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Proxy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Proxy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가상화 프록시 서버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193187"/>
                  </a:ext>
                </a:extLst>
              </a:tr>
              <a:tr h="227895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Repository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Repo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 데이터 저장 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888158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Scale-Out Backup Repository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SOBR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다중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Repository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를 논리적인 단일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Repository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그룹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9628468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Agent for Windows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VAW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윈도우 물리 서버 백업을 위한 에이전트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787251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Agent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Linux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리눅스 물리 서버 백업을 위한 에이전트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289123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Agent for Unix(AIX &amp; Solaris)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VAU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유닉스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(AIX &amp; Solaris)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물리 서버 백업을 위한 에이전트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0938804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Agent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for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Office 365</a:t>
                      </a:r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VAO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SaaS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기반의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MS Office 365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백업을 위한 별도 관리 서버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794527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Enterprise Plug-In(Oracle &amp; SAP)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Oracle RAC &amp; SAP HANA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백업을 위한 추가 플러그인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99998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One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가상화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&amp;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 모니터링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 다양한 고급 리포팅 및 알림 기능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26010"/>
                  </a:ext>
                </a:extLst>
              </a:tr>
              <a:tr h="3729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Veeam Enterprise Manager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VEM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다중 백업 서버 통합 관리</a:t>
                      </a:r>
                      <a:endParaRPr lang="en-US" altLang="ko-KR" sz="1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작업 관리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백업 스케줄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복구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모니터링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리포팅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656448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Veeam Availability Orchestrator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VAO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VMware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에 대한 재해 복구 작업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자동 패일 오버 등 구현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296457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Veeam Availability Console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VAC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서비스 사업자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(CSP &amp; MSP)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를 위한 별도 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GUI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765046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bg1"/>
                          </a:solidFill>
                        </a:rPr>
                        <a:t>WAN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Accelerator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WAN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</a:rPr>
                        <a:t>구간 효율적인 데이터 전송을 위한 데이터 축소 및 전송 기능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7967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4461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135-7F07-45B2-A7CD-BDD01D131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243517"/>
            <a:ext cx="8409350" cy="738664"/>
          </a:xfrm>
        </p:spPr>
        <p:txBody>
          <a:bodyPr>
            <a:spAutoFit/>
          </a:bodyPr>
          <a:lstStyle/>
          <a:p>
            <a:r>
              <a:rPr lang="en-US" altLang="ko-KR" dirty="0"/>
              <a:t>Veeam </a:t>
            </a:r>
            <a:r>
              <a:rPr lang="ko-KR" altLang="en-US" dirty="0"/>
              <a:t>기본 기능들 </a:t>
            </a:r>
            <a:endParaRPr lang="ko-KR" sz="4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3535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스냅샷 기반 이미지 백업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331637"/>
            <a:ext cx="3744912" cy="3391754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지원 대상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</a:rPr>
              <a:t>VMware, Hyper-V, Nutanix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AHV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</a:rPr>
              <a:t>Windows, Linux </a:t>
            </a:r>
            <a:r>
              <a:rPr lang="ko-KR" altLang="en-US" sz="1050" dirty="0">
                <a:solidFill>
                  <a:schemeClr val="bg1"/>
                </a:solidFill>
              </a:rPr>
              <a:t>물리 서버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</a:rPr>
              <a:t>AWS, Azure </a:t>
            </a:r>
            <a:r>
              <a:rPr lang="ko-KR" altLang="en-US" sz="1050" dirty="0">
                <a:solidFill>
                  <a:schemeClr val="bg1"/>
                </a:solidFill>
              </a:rPr>
              <a:t>클라우드 </a:t>
            </a:r>
            <a:r>
              <a:rPr lang="en-US" altLang="ko-KR" sz="1050" dirty="0">
                <a:solidFill>
                  <a:schemeClr val="bg1"/>
                </a:solidFill>
              </a:rPr>
              <a:t>VMs</a:t>
            </a:r>
            <a:endParaRPr lang="en-GB" sz="105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소프트웨어 스냅샷 이용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/>
                </a:solidFill>
              </a:rPr>
              <a:t>VMware, Hyper-V, Nutanix : </a:t>
            </a:r>
            <a:r>
              <a:rPr lang="ko-KR" altLang="en-US" sz="1100" dirty="0">
                <a:solidFill>
                  <a:schemeClr val="bg1"/>
                </a:solidFill>
              </a:rPr>
              <a:t>자체 스냅샷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/>
                </a:solidFill>
              </a:rPr>
              <a:t>Windows </a:t>
            </a:r>
            <a:r>
              <a:rPr lang="ko-KR" altLang="en-US" sz="1100" dirty="0">
                <a:solidFill>
                  <a:schemeClr val="bg1"/>
                </a:solidFill>
              </a:rPr>
              <a:t>물리 서버 </a:t>
            </a:r>
            <a:r>
              <a:rPr lang="en-US" altLang="ko-KR" sz="1100" dirty="0">
                <a:solidFill>
                  <a:schemeClr val="bg1"/>
                </a:solidFill>
              </a:rPr>
              <a:t>: VSS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/>
                </a:solidFill>
              </a:rPr>
              <a:t> Linux </a:t>
            </a:r>
            <a:r>
              <a:rPr lang="ko-KR" altLang="en-US" sz="1100" dirty="0">
                <a:solidFill>
                  <a:schemeClr val="bg1"/>
                </a:solidFill>
              </a:rPr>
              <a:t>물리 서버 </a:t>
            </a:r>
            <a:r>
              <a:rPr lang="en-US" altLang="ko-KR" sz="1100" dirty="0">
                <a:solidFill>
                  <a:schemeClr val="bg1"/>
                </a:solidFill>
              </a:rPr>
              <a:t>: Veeam</a:t>
            </a:r>
            <a:r>
              <a:rPr lang="ko-KR" altLang="en-US" sz="1100" dirty="0">
                <a:solidFill>
                  <a:schemeClr val="bg1"/>
                </a:solidFill>
              </a:rPr>
              <a:t> 스냅샷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백업 동안 변경 데이터 저장을 위해 스냅샷 이용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100" dirty="0">
                <a:solidFill>
                  <a:schemeClr val="bg1"/>
                </a:solidFill>
              </a:rPr>
              <a:t>      (Nutanix, Windows </a:t>
            </a:r>
            <a:r>
              <a:rPr lang="ko-KR" altLang="en-US" sz="1100" dirty="0">
                <a:solidFill>
                  <a:schemeClr val="bg1"/>
                </a:solidFill>
              </a:rPr>
              <a:t>스냅으로 백업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볼륨 단위 스냅샷 생성  후 변경된 블록만 백업 수행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bg1"/>
                </a:solidFill>
              </a:rPr>
              <a:t>Benefit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</a:rPr>
              <a:t>백업 시간 및 용량 절감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</a:rPr>
              <a:t>대량 파일 서버에 적용 시 백업 시간 절감 극대화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이미지 백업</a:t>
              </a:r>
              <a:endParaRPr lang="en-US" sz="9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소프트웨어는 가상화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물리서버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모든 워크로드들에 대해서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스냅샷 기반의 이미지 레벨 고속 백업을 통해 백업 시간 절감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Graphic 1">
            <a:extLst>
              <a:ext uri="{FF2B5EF4-FFF2-40B4-BE49-F238E27FC236}">
                <a16:creationId xmlns:a16="http://schemas.microsoft.com/office/drawing/2014/main" id="{9BA02A8A-8125-47E0-A72D-E218A03B0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026" y="2848185"/>
            <a:ext cx="589685" cy="568111"/>
          </a:xfrm>
          <a:prstGeom prst="rect">
            <a:avLst/>
          </a:prstGeom>
        </p:spPr>
      </p:pic>
      <p:pic>
        <p:nvPicPr>
          <p:cNvPr id="30" name="Graphic 51">
            <a:extLst>
              <a:ext uri="{FF2B5EF4-FFF2-40B4-BE49-F238E27FC236}">
                <a16:creationId xmlns:a16="http://schemas.microsoft.com/office/drawing/2014/main" id="{FE19EE63-BCEB-4060-8B05-181823AC60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0" y="3531711"/>
            <a:ext cx="234547" cy="304911"/>
          </a:xfrm>
          <a:prstGeom prst="rect">
            <a:avLst/>
          </a:prstGeom>
        </p:spPr>
      </p:pic>
      <p:pic>
        <p:nvPicPr>
          <p:cNvPr id="31" name="Graphic 51">
            <a:extLst>
              <a:ext uri="{FF2B5EF4-FFF2-40B4-BE49-F238E27FC236}">
                <a16:creationId xmlns:a16="http://schemas.microsoft.com/office/drawing/2014/main" id="{CE78B332-3CE2-49AA-925C-3D91E10F9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624" y="3531711"/>
            <a:ext cx="234547" cy="304911"/>
          </a:xfrm>
          <a:prstGeom prst="rect">
            <a:avLst/>
          </a:prstGeom>
        </p:spPr>
      </p:pic>
      <p:pic>
        <p:nvPicPr>
          <p:cNvPr id="33" name="Graphic 20">
            <a:extLst>
              <a:ext uri="{FF2B5EF4-FFF2-40B4-BE49-F238E27FC236}">
                <a16:creationId xmlns:a16="http://schemas.microsoft.com/office/drawing/2014/main" id="{BD024910-C7A0-4A37-B75D-70104851E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636" y="2427859"/>
            <a:ext cx="179819" cy="304911"/>
          </a:xfrm>
          <a:prstGeom prst="rect">
            <a:avLst/>
          </a:prstGeom>
        </p:spPr>
      </p:pic>
      <p:pic>
        <p:nvPicPr>
          <p:cNvPr id="34" name="Graphic 20">
            <a:extLst>
              <a:ext uri="{FF2B5EF4-FFF2-40B4-BE49-F238E27FC236}">
                <a16:creationId xmlns:a16="http://schemas.microsoft.com/office/drawing/2014/main" id="{9D527D73-0F80-486E-A858-238D719B5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941" y="2427859"/>
            <a:ext cx="179819" cy="304911"/>
          </a:xfrm>
          <a:prstGeom prst="rect">
            <a:avLst/>
          </a:prstGeom>
        </p:spPr>
      </p:pic>
      <p:pic>
        <p:nvPicPr>
          <p:cNvPr id="35" name="Graphic 20">
            <a:extLst>
              <a:ext uri="{FF2B5EF4-FFF2-40B4-BE49-F238E27FC236}">
                <a16:creationId xmlns:a16="http://schemas.microsoft.com/office/drawing/2014/main" id="{2C307ECE-2443-4B40-81AE-D701836DB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8501" y="2427859"/>
            <a:ext cx="179819" cy="304911"/>
          </a:xfrm>
          <a:prstGeom prst="rect">
            <a:avLst/>
          </a:prstGeom>
        </p:spPr>
      </p:pic>
      <p:pic>
        <p:nvPicPr>
          <p:cNvPr id="36" name="Graphic 59">
            <a:extLst>
              <a:ext uri="{FF2B5EF4-FFF2-40B4-BE49-F238E27FC236}">
                <a16:creationId xmlns:a16="http://schemas.microsoft.com/office/drawing/2014/main" id="{6381811B-4BAD-4E36-A22B-39C710D16D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440" y="2036966"/>
            <a:ext cx="359184" cy="264662"/>
          </a:xfrm>
          <a:prstGeom prst="rect">
            <a:avLst/>
          </a:prstGeom>
        </p:spPr>
      </p:pic>
      <p:pic>
        <p:nvPicPr>
          <p:cNvPr id="39" name="Graphic 59">
            <a:extLst>
              <a:ext uri="{FF2B5EF4-FFF2-40B4-BE49-F238E27FC236}">
                <a16:creationId xmlns:a16="http://schemas.microsoft.com/office/drawing/2014/main" id="{0A6CBE35-1058-439E-9A06-F783DDF415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6624" y="2036966"/>
            <a:ext cx="359184" cy="264662"/>
          </a:xfrm>
          <a:prstGeom prst="rect">
            <a:avLst/>
          </a:prstGeom>
        </p:spPr>
      </p:pic>
      <p:pic>
        <p:nvPicPr>
          <p:cNvPr id="40" name="Graphic 17">
            <a:extLst>
              <a:ext uri="{FF2B5EF4-FFF2-40B4-BE49-F238E27FC236}">
                <a16:creationId xmlns:a16="http://schemas.microsoft.com/office/drawing/2014/main" id="{F74B055D-84AC-4DA6-9D1B-5E2504C46A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3897" y="2518745"/>
            <a:ext cx="180000" cy="180000"/>
          </a:xfrm>
          <a:prstGeom prst="rect">
            <a:avLst/>
          </a:prstGeom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F4EA94AE-F07F-4EA9-B24F-9F24A1419F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899" y="2505952"/>
            <a:ext cx="180000" cy="180000"/>
          </a:xfrm>
          <a:prstGeom prst="rect">
            <a:avLst/>
          </a:prstGeom>
        </p:spPr>
      </p:pic>
      <p:pic>
        <p:nvPicPr>
          <p:cNvPr id="51" name="Graphic 93">
            <a:extLst>
              <a:ext uri="{FF2B5EF4-FFF2-40B4-BE49-F238E27FC236}">
                <a16:creationId xmlns:a16="http://schemas.microsoft.com/office/drawing/2014/main" id="{21C23139-D9CF-4033-9421-1C00F8BC7D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31748" y="3314735"/>
            <a:ext cx="230400" cy="288000"/>
          </a:xfrm>
          <a:prstGeom prst="rect">
            <a:avLst/>
          </a:prstGeom>
        </p:spPr>
      </p:pic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C96C0935-6CEA-4D1D-8E02-B1E235630589}"/>
              </a:ext>
            </a:extLst>
          </p:cNvPr>
          <p:cNvSpPr/>
          <p:nvPr/>
        </p:nvSpPr>
        <p:spPr bwMode="auto">
          <a:xfrm rot="16200000">
            <a:off x="676775" y="2830558"/>
            <a:ext cx="1990531" cy="234548"/>
          </a:xfrm>
          <a:prstGeom prst="triangle">
            <a:avLst/>
          </a:prstGeom>
          <a:gradFill flip="none" rotWithShape="0">
            <a:gsLst>
              <a:gs pos="53132">
                <a:schemeClr val="bg1">
                  <a:lumMod val="8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C0A974-6A6B-4DFD-926D-306585E36ADB}"/>
              </a:ext>
            </a:extLst>
          </p:cNvPr>
          <p:cNvSpPr txBox="1"/>
          <p:nvPr/>
        </p:nvSpPr>
        <p:spPr>
          <a:xfrm>
            <a:off x="667370" y="3921722"/>
            <a:ext cx="926857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VMs</a:t>
            </a:r>
            <a:r>
              <a:rPr lang="en-US" altLang="ko-KR" sz="90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물리서버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C73AB2-FC9D-4903-8F92-54C592518F65}"/>
              </a:ext>
            </a:extLst>
          </p:cNvPr>
          <p:cNvSpPr/>
          <p:nvPr/>
        </p:nvSpPr>
        <p:spPr bwMode="auto">
          <a:xfrm>
            <a:off x="1791638" y="1952566"/>
            <a:ext cx="1102585" cy="1969156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50CF859-8D28-4DE6-9D4E-C130FC9AF190}"/>
              </a:ext>
            </a:extLst>
          </p:cNvPr>
          <p:cNvGrpSpPr/>
          <p:nvPr/>
        </p:nvGrpSpPr>
        <p:grpSpPr>
          <a:xfrm>
            <a:off x="1931748" y="2194498"/>
            <a:ext cx="942578" cy="341632"/>
            <a:chOff x="1931748" y="2194498"/>
            <a:chExt cx="942578" cy="341632"/>
          </a:xfrm>
        </p:grpSpPr>
        <p:pic>
          <p:nvPicPr>
            <p:cNvPr id="52" name="Graphic 92">
              <a:extLst>
                <a:ext uri="{FF2B5EF4-FFF2-40B4-BE49-F238E27FC236}">
                  <a16:creationId xmlns:a16="http://schemas.microsoft.com/office/drawing/2014/main" id="{AA5728F2-B6A2-4222-9480-27B6B6C91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31748" y="2217952"/>
              <a:ext cx="230400" cy="28800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A91BCA-DB06-40DA-9854-D59E92460F37}"/>
                </a:ext>
              </a:extLst>
            </p:cNvPr>
            <p:cNvSpPr txBox="1"/>
            <p:nvPr/>
          </p:nvSpPr>
          <p:spPr>
            <a:xfrm>
              <a:off x="2107769" y="2194498"/>
              <a:ext cx="766557" cy="3416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defTabSz="685783">
                <a:lnSpc>
                  <a:spcPct val="90000"/>
                </a:lnSpc>
                <a:defRPr/>
              </a:pPr>
              <a:r>
                <a:rPr lang="en-US" altLang="ko-KR" sz="900" dirty="0">
                  <a:solidFill>
                    <a:schemeClr val="bg1"/>
                  </a:solidFill>
                  <a:latin typeface="+mj-lt"/>
                </a:rPr>
                <a:t>Bootloader,</a:t>
              </a:r>
            </a:p>
            <a:p>
              <a:pPr defTabSz="68578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chemeClr val="bg1"/>
                  </a:solidFill>
                  <a:latin typeface="+mj-lt"/>
                </a:rPr>
                <a:t>Partition </a:t>
              </a:r>
              <a:r>
                <a:rPr lang="en-US" sz="900" dirty="0" err="1">
                  <a:solidFill>
                    <a:schemeClr val="bg1"/>
                  </a:solidFill>
                  <a:latin typeface="+mj-lt"/>
                </a:rPr>
                <a:t>tbl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CAAEC4-9CA3-4E86-94F5-166BF4D76574}"/>
              </a:ext>
            </a:extLst>
          </p:cNvPr>
          <p:cNvGrpSpPr/>
          <p:nvPr/>
        </p:nvGrpSpPr>
        <p:grpSpPr>
          <a:xfrm>
            <a:off x="1931748" y="2701535"/>
            <a:ext cx="872045" cy="341632"/>
            <a:chOff x="1931748" y="2701535"/>
            <a:chExt cx="872045" cy="341632"/>
          </a:xfrm>
        </p:grpSpPr>
        <p:pic>
          <p:nvPicPr>
            <p:cNvPr id="53" name="Graphic 92">
              <a:extLst>
                <a:ext uri="{FF2B5EF4-FFF2-40B4-BE49-F238E27FC236}">
                  <a16:creationId xmlns:a16="http://schemas.microsoft.com/office/drawing/2014/main" id="{3ACA68B9-E058-410D-9218-65BFDD170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31748" y="2728351"/>
              <a:ext cx="230400" cy="2880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CA73D6-B123-4535-902F-DBF0AA9BF36E}"/>
                </a:ext>
              </a:extLst>
            </p:cNvPr>
            <p:cNvSpPr txBox="1"/>
            <p:nvPr/>
          </p:nvSpPr>
          <p:spPr>
            <a:xfrm>
              <a:off x="2107769" y="2701535"/>
              <a:ext cx="696024" cy="3416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defTabSz="685783">
                <a:lnSpc>
                  <a:spcPct val="90000"/>
                </a:lnSpc>
                <a:defRPr/>
              </a:pPr>
              <a:r>
                <a:rPr lang="en-US" altLang="ko-KR" sz="900" dirty="0">
                  <a:solidFill>
                    <a:schemeClr val="bg1"/>
                  </a:solidFill>
                  <a:latin typeface="+mj-lt"/>
                </a:rPr>
                <a:t>C:\ or</a:t>
              </a:r>
            </a:p>
            <a:p>
              <a:pPr defTabSz="685783">
                <a:lnSpc>
                  <a:spcPct val="90000"/>
                </a:lnSpc>
                <a:defRPr/>
              </a:pPr>
              <a:r>
                <a:rPr lang="en-US" sz="900" dirty="0">
                  <a:solidFill>
                    <a:schemeClr val="bg1"/>
                  </a:solidFill>
                  <a:latin typeface="+mj-lt"/>
                </a:rPr>
                <a:t>/dev/sda1</a:t>
              </a:r>
            </a:p>
          </p:txBody>
        </p:sp>
      </p:grp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0E0FF09C-486D-4FE7-BFFD-755248EE3CEC}"/>
              </a:ext>
            </a:extLst>
          </p:cNvPr>
          <p:cNvCxnSpPr>
            <a:stCxn id="55" idx="2"/>
            <a:endCxn id="51" idx="2"/>
          </p:cNvCxnSpPr>
          <p:nvPr/>
        </p:nvCxnSpPr>
        <p:spPr>
          <a:xfrm rot="5400000" flipH="1" flipV="1">
            <a:off x="1320888" y="3412645"/>
            <a:ext cx="535969" cy="916149"/>
          </a:xfrm>
          <a:prstGeom prst="bentConnector3">
            <a:avLst>
              <a:gd name="adj1" fmla="val -42652"/>
            </a:avLst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CD7C5E8-BFF9-4D8B-B677-52E4C1C63FA1}"/>
              </a:ext>
            </a:extLst>
          </p:cNvPr>
          <p:cNvSpPr txBox="1"/>
          <p:nvPr/>
        </p:nvSpPr>
        <p:spPr>
          <a:xfrm>
            <a:off x="1189031" y="4357284"/>
            <a:ext cx="79968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rgbClr val="93EB20"/>
                </a:solidFill>
              </a:rPr>
              <a:t>스냅샷 생성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7805CEE-E69A-456D-9D89-CF1026DB197C}"/>
              </a:ext>
            </a:extLst>
          </p:cNvPr>
          <p:cNvSpPr/>
          <p:nvPr/>
        </p:nvSpPr>
        <p:spPr bwMode="auto">
          <a:xfrm>
            <a:off x="3256608" y="1952566"/>
            <a:ext cx="1102585" cy="1990532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070780-4776-4050-8008-4EDF9966100F}"/>
              </a:ext>
            </a:extLst>
          </p:cNvPr>
          <p:cNvSpPr txBox="1"/>
          <p:nvPr/>
        </p:nvSpPr>
        <p:spPr>
          <a:xfrm>
            <a:off x="2107769" y="3350065"/>
            <a:ext cx="798617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rgbClr val="9D9D9C"/>
                </a:solidFill>
                <a:latin typeface="+mj-lt"/>
              </a:rPr>
              <a:t>볼륨 스냅샷</a:t>
            </a:r>
            <a:endParaRPr lang="en-US" sz="900" dirty="0">
              <a:solidFill>
                <a:srgbClr val="9D9D9C"/>
              </a:solidFill>
              <a:latin typeface="+mj-lt"/>
            </a:endParaRPr>
          </a:p>
        </p:txBody>
      </p:sp>
      <p:pic>
        <p:nvPicPr>
          <p:cNvPr id="60" name="Graphic 92">
            <a:extLst>
              <a:ext uri="{FF2B5EF4-FFF2-40B4-BE49-F238E27FC236}">
                <a16:creationId xmlns:a16="http://schemas.microsoft.com/office/drawing/2014/main" id="{574F4C7E-684A-4CAE-B68B-8E197EB9024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56930" y="2217952"/>
            <a:ext cx="230400" cy="288000"/>
          </a:xfrm>
          <a:prstGeom prst="rect">
            <a:avLst/>
          </a:prstGeom>
        </p:spPr>
      </p:pic>
      <p:pic>
        <p:nvPicPr>
          <p:cNvPr id="61" name="Graphic 92">
            <a:extLst>
              <a:ext uri="{FF2B5EF4-FFF2-40B4-BE49-F238E27FC236}">
                <a16:creationId xmlns:a16="http://schemas.microsoft.com/office/drawing/2014/main" id="{D5AAA0E5-70B5-4914-A5C6-CDF4FC04F3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356930" y="2728351"/>
            <a:ext cx="230400" cy="288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7A077EB-97AE-4C4B-BCAC-B57211CA26F7}"/>
              </a:ext>
            </a:extLst>
          </p:cNvPr>
          <p:cNvSpPr txBox="1"/>
          <p:nvPr/>
        </p:nvSpPr>
        <p:spPr>
          <a:xfrm>
            <a:off x="3532951" y="2194498"/>
            <a:ext cx="766557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Bootloader,</a:t>
            </a:r>
          </a:p>
          <a:p>
            <a:pPr defTabSz="685783">
              <a:lnSpc>
                <a:spcPct val="90000"/>
              </a:lnSpc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Partition </a:t>
            </a:r>
            <a:r>
              <a:rPr lang="en-US" sz="900" dirty="0" err="1">
                <a:solidFill>
                  <a:schemeClr val="bg1"/>
                </a:solidFill>
                <a:latin typeface="+mj-lt"/>
              </a:rPr>
              <a:t>tbl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A6E8E8-88DE-4398-96D4-AF77E302A240}"/>
              </a:ext>
            </a:extLst>
          </p:cNvPr>
          <p:cNvSpPr txBox="1"/>
          <p:nvPr/>
        </p:nvSpPr>
        <p:spPr>
          <a:xfrm>
            <a:off x="3532951" y="2701535"/>
            <a:ext cx="696024" cy="3416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900" dirty="0">
                <a:solidFill>
                  <a:schemeClr val="bg1"/>
                </a:solidFill>
                <a:latin typeface="+mj-lt"/>
              </a:rPr>
              <a:t>C:\ or</a:t>
            </a:r>
          </a:p>
          <a:p>
            <a:pPr defTabSz="685783">
              <a:lnSpc>
                <a:spcPct val="90000"/>
              </a:lnSpc>
              <a:defRPr/>
            </a:pPr>
            <a:r>
              <a:rPr lang="en-US" sz="900" dirty="0">
                <a:solidFill>
                  <a:schemeClr val="bg1"/>
                </a:solidFill>
                <a:latin typeface="+mj-lt"/>
              </a:rPr>
              <a:t>/dev/sda1</a:t>
            </a:r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974E08EF-1FA7-47FA-A1FA-D5B41101CC89}"/>
              </a:ext>
            </a:extLst>
          </p:cNvPr>
          <p:cNvSpPr/>
          <p:nvPr/>
        </p:nvSpPr>
        <p:spPr>
          <a:xfrm>
            <a:off x="3370412" y="3545003"/>
            <a:ext cx="869147" cy="354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sz="1050" dirty="0">
                <a:solidFill>
                  <a:schemeClr val="bg1"/>
                </a:solidFill>
              </a:rPr>
              <a:t>Scale-out</a:t>
            </a:r>
          </a:p>
          <a:p>
            <a:pPr algn="ctr" defTabSz="685783">
              <a:lnSpc>
                <a:spcPct val="90000"/>
              </a:lnSpc>
              <a:defRPr/>
            </a:pPr>
            <a:r>
              <a:rPr lang="en-US" sz="1050" dirty="0">
                <a:solidFill>
                  <a:schemeClr val="bg1"/>
                </a:solidFill>
              </a:rPr>
              <a:t>Repository</a:t>
            </a:r>
          </a:p>
        </p:txBody>
      </p:sp>
      <p:pic>
        <p:nvPicPr>
          <p:cNvPr id="65" name="Graphic 7">
            <a:extLst>
              <a:ext uri="{FF2B5EF4-FFF2-40B4-BE49-F238E27FC236}">
                <a16:creationId xmlns:a16="http://schemas.microsoft.com/office/drawing/2014/main" id="{249AE6EE-9014-458A-BFFA-C8D49468B9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46113" y="3129766"/>
            <a:ext cx="411764" cy="452478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B4E6F7B-ACE8-4A51-8F08-2985E7B4F727}"/>
              </a:ext>
            </a:extLst>
          </p:cNvPr>
          <p:cNvCxnSpPr>
            <a:stCxn id="56" idx="3"/>
            <a:endCxn id="60" idx="1"/>
          </p:cNvCxnSpPr>
          <p:nvPr/>
        </p:nvCxnSpPr>
        <p:spPr>
          <a:xfrm flipV="1">
            <a:off x="2874326" y="2361952"/>
            <a:ext cx="482604" cy="3362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FEF6F80-6B7D-422D-9515-89BF9B6705EE}"/>
              </a:ext>
            </a:extLst>
          </p:cNvPr>
          <p:cNvCxnSpPr>
            <a:stCxn id="57" idx="3"/>
            <a:endCxn id="61" idx="1"/>
          </p:cNvCxnSpPr>
          <p:nvPr/>
        </p:nvCxnSpPr>
        <p:spPr>
          <a:xfrm>
            <a:off x="2803793" y="2872351"/>
            <a:ext cx="553137" cy="0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07FDAFBB-0C5C-479C-947C-4FA482890646}"/>
              </a:ext>
            </a:extLst>
          </p:cNvPr>
          <p:cNvSpPr txBox="1"/>
          <p:nvPr/>
        </p:nvSpPr>
        <p:spPr>
          <a:xfrm>
            <a:off x="2672448" y="2502853"/>
            <a:ext cx="79968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00E296"/>
                </a:solidFill>
              </a:rPr>
              <a:t>백업</a:t>
            </a:r>
          </a:p>
        </p:txBody>
      </p:sp>
    </p:spTree>
    <p:extLst>
      <p:ext uri="{BB962C8B-B14F-4D97-AF65-F5344CB8AC3E}">
        <p14:creationId xmlns:p14="http://schemas.microsoft.com/office/powerpoint/2010/main" val="17851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6">
            <a:extLst>
              <a:ext uri="{FF2B5EF4-FFF2-40B4-BE49-F238E27FC236}">
                <a16:creationId xmlns:a16="http://schemas.microsoft.com/office/drawing/2014/main" id="{AD7FCF7C-C27D-4F4C-9D17-72A0E3A70FE3}"/>
              </a:ext>
            </a:extLst>
          </p:cNvPr>
          <p:cNvSpPr/>
          <p:nvPr/>
        </p:nvSpPr>
        <p:spPr bwMode="auto">
          <a:xfrm>
            <a:off x="576263" y="1430640"/>
            <a:ext cx="3887787" cy="319374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B50E5-D3A3-4E0B-916E-948DDF539F6F}"/>
              </a:ext>
            </a:extLst>
          </p:cNvPr>
          <p:cNvSpPr txBox="1"/>
          <p:nvPr/>
        </p:nvSpPr>
        <p:spPr>
          <a:xfrm>
            <a:off x="1905393" y="1371261"/>
            <a:ext cx="1229527" cy="138499"/>
          </a:xfrm>
          <a:prstGeom prst="rect">
            <a:avLst/>
          </a:prstGeom>
          <a:solidFill>
            <a:srgbClr val="003738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</a:rPr>
              <a:t>CBT </a:t>
            </a:r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</a:rPr>
              <a:t>기술</a:t>
            </a:r>
            <a:endParaRPr lang="en-US" sz="9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CBT</a:t>
            </a:r>
            <a:r>
              <a:rPr lang="ko-KR" altLang="en-US" dirty="0"/>
              <a:t>를 통한 변경 데이터 추적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지원 대상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</a:rPr>
              <a:t>VMware, Hyper-V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</a:rPr>
              <a:t>Windows, Linux </a:t>
            </a:r>
            <a:r>
              <a:rPr lang="ko-KR" altLang="en-US" sz="1050" dirty="0">
                <a:solidFill>
                  <a:schemeClr val="bg1"/>
                </a:solidFill>
              </a:rPr>
              <a:t>물리 서버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bg1"/>
                </a:solidFill>
              </a:rPr>
              <a:t>AWS, Azure </a:t>
            </a:r>
            <a:r>
              <a:rPr lang="ko-KR" altLang="en-US" sz="1050" dirty="0">
                <a:solidFill>
                  <a:schemeClr val="bg1"/>
                </a:solidFill>
              </a:rPr>
              <a:t>클라우드 </a:t>
            </a:r>
            <a:r>
              <a:rPr lang="en-US" altLang="ko-KR" sz="1050" dirty="0">
                <a:solidFill>
                  <a:schemeClr val="bg1"/>
                </a:solidFill>
              </a:rPr>
              <a:t>VMs</a:t>
            </a:r>
            <a:endParaRPr lang="en-GB" altLang="ko-KR" sz="105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bg1"/>
                </a:solidFill>
              </a:rPr>
              <a:t>CBT </a:t>
            </a:r>
            <a:r>
              <a:rPr lang="ko-KR" altLang="en-US" sz="1100" dirty="0">
                <a:solidFill>
                  <a:schemeClr val="bg1"/>
                </a:solidFill>
              </a:rPr>
              <a:t>기술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/>
                </a:solidFill>
              </a:rPr>
              <a:t>VMware, Hyper-V : </a:t>
            </a:r>
            <a:r>
              <a:rPr lang="ko-KR" altLang="en-US" sz="1100" dirty="0">
                <a:solidFill>
                  <a:schemeClr val="bg1"/>
                </a:solidFill>
              </a:rPr>
              <a:t>가상화 </a:t>
            </a:r>
            <a:r>
              <a:rPr lang="en-US" altLang="ko-KR" sz="1100" dirty="0">
                <a:solidFill>
                  <a:schemeClr val="bg1"/>
                </a:solidFill>
              </a:rPr>
              <a:t>CBT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/>
                </a:solidFill>
              </a:rPr>
              <a:t>Windows </a:t>
            </a:r>
            <a:r>
              <a:rPr lang="ko-KR" altLang="en-US" sz="1100" dirty="0">
                <a:solidFill>
                  <a:schemeClr val="bg1"/>
                </a:solidFill>
              </a:rPr>
              <a:t>물리 서버 </a:t>
            </a:r>
            <a:r>
              <a:rPr lang="en-US" altLang="ko-KR" sz="1100" dirty="0">
                <a:solidFill>
                  <a:schemeClr val="bg1"/>
                </a:solidFill>
              </a:rPr>
              <a:t>: Veeam CBT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bg1"/>
                </a:solidFill>
              </a:rPr>
              <a:t> Linux </a:t>
            </a:r>
            <a:r>
              <a:rPr lang="ko-KR" altLang="en-US" sz="1100" dirty="0">
                <a:solidFill>
                  <a:schemeClr val="bg1"/>
                </a:solidFill>
              </a:rPr>
              <a:t>물리 서버 </a:t>
            </a:r>
            <a:r>
              <a:rPr lang="en-US" altLang="ko-KR" sz="1100" dirty="0">
                <a:solidFill>
                  <a:schemeClr val="bg1"/>
                </a:solidFill>
              </a:rPr>
              <a:t>: Veeam</a:t>
            </a:r>
            <a:r>
              <a:rPr lang="ko-KR" altLang="en-US" sz="1100" dirty="0">
                <a:solidFill>
                  <a:schemeClr val="bg1"/>
                </a:solidFill>
              </a:rPr>
              <a:t> </a:t>
            </a:r>
            <a:r>
              <a:rPr lang="en-US" altLang="ko-KR" sz="1100" dirty="0">
                <a:solidFill>
                  <a:schemeClr val="bg1"/>
                </a:solidFill>
              </a:rPr>
              <a:t>CBT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bg1"/>
                </a:solidFill>
              </a:rPr>
              <a:t>10</a:t>
            </a:r>
            <a:r>
              <a:rPr lang="ko-KR" altLang="en-US" sz="1100" dirty="0">
                <a:solidFill>
                  <a:schemeClr val="bg1"/>
                </a:solidFill>
              </a:rPr>
              <a:t>분 단위 변경된 블록을 추적 관리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백업 시 변경된 블록 즉각 감지 및 백업 수행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schemeClr val="bg1"/>
                </a:solidFill>
              </a:rPr>
              <a:t>Benefit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</a:rPr>
              <a:t>기존 대비 최소 </a:t>
            </a:r>
            <a:r>
              <a:rPr lang="en-US" altLang="ko-KR" sz="1050" dirty="0">
                <a:solidFill>
                  <a:schemeClr val="bg1"/>
                </a:solidFill>
              </a:rPr>
              <a:t>X2</a:t>
            </a:r>
            <a:r>
              <a:rPr lang="ko-KR" altLang="en-US" sz="1050" dirty="0">
                <a:solidFill>
                  <a:schemeClr val="bg1"/>
                </a:solidFill>
              </a:rPr>
              <a:t>배 백업 시간 절감 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bg1"/>
                </a:solidFill>
              </a:rPr>
              <a:t>대량 파일 서버에 적용 시 백업 시간 절감 극대화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CBT(Change Block Tracking)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이용하여 가상화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물리서버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모든 워크로드들에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파일 스캔 없이 즉시 변경된 블록을 자동 감지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 백업을 수행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01227F4-BA18-447B-8E99-51635D379A4E}"/>
              </a:ext>
            </a:extLst>
          </p:cNvPr>
          <p:cNvGrpSpPr/>
          <p:nvPr/>
        </p:nvGrpSpPr>
        <p:grpSpPr>
          <a:xfrm>
            <a:off x="851745" y="1568360"/>
            <a:ext cx="3411826" cy="2853301"/>
            <a:chOff x="851745" y="1568360"/>
            <a:chExt cx="3411826" cy="285330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C25194D-843D-4984-9CDC-98042C77A007}"/>
                </a:ext>
              </a:extLst>
            </p:cNvPr>
            <p:cNvSpPr txBox="1"/>
            <p:nvPr/>
          </p:nvSpPr>
          <p:spPr>
            <a:xfrm>
              <a:off x="2792447" y="1568360"/>
              <a:ext cx="1427582" cy="138499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Tahoma" panose="020B0604030504040204" pitchFamily="34" charset="0"/>
                </a:rPr>
                <a:t>변경 블록 추적 정보</a:t>
              </a:r>
              <a:endParaRPr lang="en-US" sz="9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" name="Isosceles Triangle 106">
              <a:extLst>
                <a:ext uri="{FF2B5EF4-FFF2-40B4-BE49-F238E27FC236}">
                  <a16:creationId xmlns:a16="http://schemas.microsoft.com/office/drawing/2014/main" id="{F1598DC2-7E44-487E-8EF7-2C215BE12D56}"/>
                </a:ext>
              </a:extLst>
            </p:cNvPr>
            <p:cNvSpPr/>
            <p:nvPr/>
          </p:nvSpPr>
          <p:spPr bwMode="auto">
            <a:xfrm flipV="1">
              <a:off x="873520" y="3091064"/>
              <a:ext cx="1101136" cy="609420"/>
            </a:xfrm>
            <a:prstGeom prst="triangle">
              <a:avLst>
                <a:gd name="adj" fmla="val 49396"/>
              </a:avLst>
            </a:prstGeom>
            <a:solidFill>
              <a:srgbClr val="000000">
                <a:alpha val="1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70AD0066-6481-4529-94FF-2C9C885C3B98}"/>
                </a:ext>
              </a:extLst>
            </p:cNvPr>
            <p:cNvGrpSpPr/>
            <p:nvPr/>
          </p:nvGrpSpPr>
          <p:grpSpPr>
            <a:xfrm>
              <a:off x="851745" y="1725498"/>
              <a:ext cx="1101137" cy="1525223"/>
              <a:chOff x="851745" y="1642031"/>
              <a:chExt cx="1101137" cy="1525223"/>
            </a:xfrm>
          </p:grpSpPr>
          <p:sp>
            <p:nvSpPr>
              <p:cNvPr id="11" name="Rectangle 107">
                <a:extLst>
                  <a:ext uri="{FF2B5EF4-FFF2-40B4-BE49-F238E27FC236}">
                    <a16:creationId xmlns:a16="http://schemas.microsoft.com/office/drawing/2014/main" id="{72FA1908-9085-4FD8-B24D-E842BF806E36}"/>
                  </a:ext>
                </a:extLst>
              </p:cNvPr>
              <p:cNvSpPr/>
              <p:nvPr/>
            </p:nvSpPr>
            <p:spPr bwMode="auto">
              <a:xfrm>
                <a:off x="851745" y="1642031"/>
                <a:ext cx="1101137" cy="152522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08">
                <a:extLst>
                  <a:ext uri="{FF2B5EF4-FFF2-40B4-BE49-F238E27FC236}">
                    <a16:creationId xmlns:a16="http://schemas.microsoft.com/office/drawing/2014/main" id="{50C9047C-2A7E-462C-BCD0-01556A2A8B4F}"/>
                  </a:ext>
                </a:extLst>
              </p:cNvPr>
              <p:cNvSpPr/>
              <p:nvPr/>
            </p:nvSpPr>
            <p:spPr bwMode="auto">
              <a:xfrm>
                <a:off x="903131" y="2787307"/>
                <a:ext cx="998457" cy="328417"/>
              </a:xfrm>
              <a:prstGeom prst="rect">
                <a:avLst/>
              </a:prstGeom>
              <a:solidFill>
                <a:srgbClr val="00B49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800" b="1" kern="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데이터</a:t>
                </a:r>
                <a:endParaRPr kumimoji="0" lang="ru-RU" sz="1800" b="1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3" name="Group 115">
                <a:extLst>
                  <a:ext uri="{FF2B5EF4-FFF2-40B4-BE49-F238E27FC236}">
                    <a16:creationId xmlns:a16="http://schemas.microsoft.com/office/drawing/2014/main" id="{F159245B-669F-405E-8CC9-A14A625C17BF}"/>
                  </a:ext>
                </a:extLst>
              </p:cNvPr>
              <p:cNvGrpSpPr/>
              <p:nvPr/>
            </p:nvGrpSpPr>
            <p:grpSpPr>
              <a:xfrm>
                <a:off x="903130" y="1697547"/>
                <a:ext cx="998457" cy="1050440"/>
                <a:chOff x="1161346" y="2770004"/>
                <a:chExt cx="578512" cy="589604"/>
              </a:xfrm>
            </p:grpSpPr>
            <p:sp>
              <p:nvSpPr>
                <p:cNvPr id="14" name="Rectangle 116">
                  <a:extLst>
                    <a:ext uri="{FF2B5EF4-FFF2-40B4-BE49-F238E27FC236}">
                      <a16:creationId xmlns:a16="http://schemas.microsoft.com/office/drawing/2014/main" id="{BAB26801-EB47-4387-BBBD-196D8DA46CD3}"/>
                    </a:ext>
                  </a:extLst>
                </p:cNvPr>
                <p:cNvSpPr/>
                <p:nvPr/>
              </p:nvSpPr>
              <p:spPr bwMode="auto">
                <a:xfrm>
                  <a:off x="1161346" y="3078855"/>
                  <a:ext cx="128725" cy="12872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Rectangle 117">
                  <a:extLst>
                    <a:ext uri="{FF2B5EF4-FFF2-40B4-BE49-F238E27FC236}">
                      <a16:creationId xmlns:a16="http://schemas.microsoft.com/office/drawing/2014/main" id="{6F0CE57E-11D9-46B5-B9BC-71D3C7D9789E}"/>
                    </a:ext>
                  </a:extLst>
                </p:cNvPr>
                <p:cNvSpPr/>
                <p:nvPr/>
              </p:nvSpPr>
              <p:spPr bwMode="auto">
                <a:xfrm>
                  <a:off x="1161346" y="3230883"/>
                  <a:ext cx="128725" cy="128725"/>
                </a:xfrm>
                <a:prstGeom prst="rect">
                  <a:avLst/>
                </a:prstGeom>
                <a:solidFill>
                  <a:srgbClr val="54B948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Rectangle 118">
                  <a:extLst>
                    <a:ext uri="{FF2B5EF4-FFF2-40B4-BE49-F238E27FC236}">
                      <a16:creationId xmlns:a16="http://schemas.microsoft.com/office/drawing/2014/main" id="{C60068E9-7BDC-42CF-9AD6-C44591EEE3EE}"/>
                    </a:ext>
                  </a:extLst>
                </p:cNvPr>
                <p:cNvSpPr/>
                <p:nvPr/>
              </p:nvSpPr>
              <p:spPr bwMode="auto">
                <a:xfrm>
                  <a:off x="1312870" y="3078855"/>
                  <a:ext cx="128725" cy="128725"/>
                </a:xfrm>
                <a:prstGeom prst="rect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Rectangle 119">
                  <a:extLst>
                    <a:ext uri="{FF2B5EF4-FFF2-40B4-BE49-F238E27FC236}">
                      <a16:creationId xmlns:a16="http://schemas.microsoft.com/office/drawing/2014/main" id="{2797C39D-A0C1-4A57-9D82-C0CF74D7C526}"/>
                    </a:ext>
                  </a:extLst>
                </p:cNvPr>
                <p:cNvSpPr/>
                <p:nvPr/>
              </p:nvSpPr>
              <p:spPr bwMode="auto">
                <a:xfrm>
                  <a:off x="1312870" y="3230883"/>
                  <a:ext cx="128725" cy="128725"/>
                </a:xfrm>
                <a:prstGeom prst="rect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Rectangle 120">
                  <a:extLst>
                    <a:ext uri="{FF2B5EF4-FFF2-40B4-BE49-F238E27FC236}">
                      <a16:creationId xmlns:a16="http://schemas.microsoft.com/office/drawing/2014/main" id="{7DAA0FEA-CD4D-4CDC-AE08-A175D971EA7A}"/>
                    </a:ext>
                  </a:extLst>
                </p:cNvPr>
                <p:cNvSpPr/>
                <p:nvPr/>
              </p:nvSpPr>
              <p:spPr bwMode="auto">
                <a:xfrm>
                  <a:off x="1461294" y="3078855"/>
                  <a:ext cx="128725" cy="128725"/>
                </a:xfrm>
                <a:prstGeom prst="rect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Rectangle 121">
                  <a:extLst>
                    <a:ext uri="{FF2B5EF4-FFF2-40B4-BE49-F238E27FC236}">
                      <a16:creationId xmlns:a16="http://schemas.microsoft.com/office/drawing/2014/main" id="{A2650413-3BE0-4D07-A420-D45808ED4297}"/>
                    </a:ext>
                  </a:extLst>
                </p:cNvPr>
                <p:cNvSpPr/>
                <p:nvPr/>
              </p:nvSpPr>
              <p:spPr bwMode="auto">
                <a:xfrm>
                  <a:off x="1461294" y="3230883"/>
                  <a:ext cx="128725" cy="128725"/>
                </a:xfrm>
                <a:prstGeom prst="rect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Rectangle 122">
                  <a:extLst>
                    <a:ext uri="{FF2B5EF4-FFF2-40B4-BE49-F238E27FC236}">
                      <a16:creationId xmlns:a16="http://schemas.microsoft.com/office/drawing/2014/main" id="{B0A6D022-D11C-4F45-8BDE-137D50CD0006}"/>
                    </a:ext>
                  </a:extLst>
                </p:cNvPr>
                <p:cNvSpPr/>
                <p:nvPr/>
              </p:nvSpPr>
              <p:spPr bwMode="auto">
                <a:xfrm>
                  <a:off x="1611133" y="3078855"/>
                  <a:ext cx="128725" cy="128725"/>
                </a:xfrm>
                <a:prstGeom prst="rect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Rectangle 123">
                  <a:extLst>
                    <a:ext uri="{FF2B5EF4-FFF2-40B4-BE49-F238E27FC236}">
                      <a16:creationId xmlns:a16="http://schemas.microsoft.com/office/drawing/2014/main" id="{350DC6B6-0096-4F99-988A-FBF01BAC95AA}"/>
                    </a:ext>
                  </a:extLst>
                </p:cNvPr>
                <p:cNvSpPr/>
                <p:nvPr/>
              </p:nvSpPr>
              <p:spPr bwMode="auto">
                <a:xfrm>
                  <a:off x="1611133" y="3230883"/>
                  <a:ext cx="128725" cy="128725"/>
                </a:xfrm>
                <a:prstGeom prst="rect">
                  <a:avLst/>
                </a:prstGeom>
                <a:solidFill>
                  <a:srgbClr val="000000">
                    <a:lumMod val="75000"/>
                    <a:lumOff val="25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Rectangle 124">
                  <a:extLst>
                    <a:ext uri="{FF2B5EF4-FFF2-40B4-BE49-F238E27FC236}">
                      <a16:creationId xmlns:a16="http://schemas.microsoft.com/office/drawing/2014/main" id="{5138F005-D7CE-4819-B14B-6B8A47DF143A}"/>
                    </a:ext>
                  </a:extLst>
                </p:cNvPr>
                <p:cNvSpPr/>
                <p:nvPr/>
              </p:nvSpPr>
              <p:spPr bwMode="auto">
                <a:xfrm>
                  <a:off x="1161346" y="2770004"/>
                  <a:ext cx="128725" cy="128725"/>
                </a:xfrm>
                <a:prstGeom prst="rect">
                  <a:avLst/>
                </a:prstGeom>
                <a:solidFill>
                  <a:srgbClr val="F3901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Rectangle 125">
                  <a:extLst>
                    <a:ext uri="{FF2B5EF4-FFF2-40B4-BE49-F238E27FC236}">
                      <a16:creationId xmlns:a16="http://schemas.microsoft.com/office/drawing/2014/main" id="{56764EBC-BB61-4E72-B5BB-57459965AF18}"/>
                    </a:ext>
                  </a:extLst>
                </p:cNvPr>
                <p:cNvSpPr/>
                <p:nvPr/>
              </p:nvSpPr>
              <p:spPr bwMode="auto">
                <a:xfrm>
                  <a:off x="1161346" y="2922032"/>
                  <a:ext cx="128725" cy="128725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Rectangle 126">
                  <a:extLst>
                    <a:ext uri="{FF2B5EF4-FFF2-40B4-BE49-F238E27FC236}">
                      <a16:creationId xmlns:a16="http://schemas.microsoft.com/office/drawing/2014/main" id="{97DA84D9-A67F-4F18-9E7E-B49270FEDABD}"/>
                    </a:ext>
                  </a:extLst>
                </p:cNvPr>
                <p:cNvSpPr/>
                <p:nvPr/>
              </p:nvSpPr>
              <p:spPr bwMode="auto">
                <a:xfrm>
                  <a:off x="1312870" y="2770004"/>
                  <a:ext cx="128725" cy="128725"/>
                </a:xfrm>
                <a:prstGeom prst="rect">
                  <a:avLst/>
                </a:prstGeom>
                <a:solidFill>
                  <a:srgbClr val="0076B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Rectangle 127">
                  <a:extLst>
                    <a:ext uri="{FF2B5EF4-FFF2-40B4-BE49-F238E27FC236}">
                      <a16:creationId xmlns:a16="http://schemas.microsoft.com/office/drawing/2014/main" id="{7C5FE1BD-821D-4B88-A177-894D40F945CE}"/>
                    </a:ext>
                  </a:extLst>
                </p:cNvPr>
                <p:cNvSpPr/>
                <p:nvPr/>
              </p:nvSpPr>
              <p:spPr bwMode="auto">
                <a:xfrm>
                  <a:off x="1312870" y="2922032"/>
                  <a:ext cx="128725" cy="128725"/>
                </a:xfrm>
                <a:prstGeom prst="rect">
                  <a:avLst/>
                </a:prstGeom>
                <a:solidFill>
                  <a:srgbClr val="F3901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Rectangle 128">
                  <a:extLst>
                    <a:ext uri="{FF2B5EF4-FFF2-40B4-BE49-F238E27FC236}">
                      <a16:creationId xmlns:a16="http://schemas.microsoft.com/office/drawing/2014/main" id="{3057FDA9-0584-4F42-AC21-5DD41DD945CD}"/>
                    </a:ext>
                  </a:extLst>
                </p:cNvPr>
                <p:cNvSpPr/>
                <p:nvPr/>
              </p:nvSpPr>
              <p:spPr bwMode="auto">
                <a:xfrm>
                  <a:off x="1461294" y="2770004"/>
                  <a:ext cx="128725" cy="128725"/>
                </a:xfrm>
                <a:prstGeom prst="rect">
                  <a:avLst/>
                </a:prstGeom>
                <a:solidFill>
                  <a:srgbClr val="0076B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Rectangle 129">
                  <a:extLst>
                    <a:ext uri="{FF2B5EF4-FFF2-40B4-BE49-F238E27FC236}">
                      <a16:creationId xmlns:a16="http://schemas.microsoft.com/office/drawing/2014/main" id="{349985A9-D234-48A2-8D95-676DD1F264A2}"/>
                    </a:ext>
                  </a:extLst>
                </p:cNvPr>
                <p:cNvSpPr/>
                <p:nvPr/>
              </p:nvSpPr>
              <p:spPr bwMode="auto">
                <a:xfrm>
                  <a:off x="1461294" y="2922032"/>
                  <a:ext cx="128725" cy="128725"/>
                </a:xfrm>
                <a:prstGeom prst="rect">
                  <a:avLst/>
                </a:prstGeom>
                <a:solidFill>
                  <a:srgbClr val="F3901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Rectangle 130">
                  <a:extLst>
                    <a:ext uri="{FF2B5EF4-FFF2-40B4-BE49-F238E27FC236}">
                      <a16:creationId xmlns:a16="http://schemas.microsoft.com/office/drawing/2014/main" id="{8D6F8F51-1F44-4371-B703-ED3E4A6539D5}"/>
                    </a:ext>
                  </a:extLst>
                </p:cNvPr>
                <p:cNvSpPr/>
                <p:nvPr/>
              </p:nvSpPr>
              <p:spPr bwMode="auto">
                <a:xfrm>
                  <a:off x="1611133" y="2770004"/>
                  <a:ext cx="128725" cy="128725"/>
                </a:xfrm>
                <a:prstGeom prst="rect">
                  <a:avLst/>
                </a:prstGeom>
                <a:solidFill>
                  <a:srgbClr val="0076B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Rectangle 131">
                  <a:extLst>
                    <a:ext uri="{FF2B5EF4-FFF2-40B4-BE49-F238E27FC236}">
                      <a16:creationId xmlns:a16="http://schemas.microsoft.com/office/drawing/2014/main" id="{7FCE8555-A038-4656-A3F6-A9AE18E26CCD}"/>
                    </a:ext>
                  </a:extLst>
                </p:cNvPr>
                <p:cNvSpPr/>
                <p:nvPr/>
              </p:nvSpPr>
              <p:spPr bwMode="auto">
                <a:xfrm>
                  <a:off x="1611133" y="2922032"/>
                  <a:ext cx="128725" cy="128725"/>
                </a:xfrm>
                <a:prstGeom prst="rect">
                  <a:avLst/>
                </a:prstGeom>
                <a:solidFill>
                  <a:srgbClr val="0076BD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-5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0" name="Rectangle 257">
                <a:extLst>
                  <a:ext uri="{FF2B5EF4-FFF2-40B4-BE49-F238E27FC236}">
                    <a16:creationId xmlns:a16="http://schemas.microsoft.com/office/drawing/2014/main" id="{D6C7FB9A-8A8C-42B3-8D94-0A05995E9AA9}"/>
                  </a:ext>
                </a:extLst>
              </p:cNvPr>
              <p:cNvSpPr/>
              <p:nvPr/>
            </p:nvSpPr>
            <p:spPr bwMode="auto">
              <a:xfrm>
                <a:off x="903129" y="2247792"/>
                <a:ext cx="222167" cy="229337"/>
              </a:xfrm>
              <a:prstGeom prst="rect">
                <a:avLst/>
              </a:prstGeom>
              <a:solidFill>
                <a:srgbClr val="F392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258">
                <a:extLst>
                  <a:ext uri="{FF2B5EF4-FFF2-40B4-BE49-F238E27FC236}">
                    <a16:creationId xmlns:a16="http://schemas.microsoft.com/office/drawing/2014/main" id="{3491B45D-683E-4246-A5C5-D214563C4F83}"/>
                  </a:ext>
                </a:extLst>
              </p:cNvPr>
              <p:cNvSpPr/>
              <p:nvPr/>
            </p:nvSpPr>
            <p:spPr bwMode="auto">
              <a:xfrm>
                <a:off x="903129" y="2518646"/>
                <a:ext cx="222167" cy="229337"/>
              </a:xfrm>
              <a:prstGeom prst="rect">
                <a:avLst/>
              </a:prstGeom>
              <a:solidFill>
                <a:schemeClr val="tx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259">
                <a:extLst>
                  <a:ext uri="{FF2B5EF4-FFF2-40B4-BE49-F238E27FC236}">
                    <a16:creationId xmlns:a16="http://schemas.microsoft.com/office/drawing/2014/main" id="{C855557B-EDE4-4DB3-8D01-354ED163D75B}"/>
                  </a:ext>
                </a:extLst>
              </p:cNvPr>
              <p:cNvSpPr/>
              <p:nvPr/>
            </p:nvSpPr>
            <p:spPr bwMode="auto">
              <a:xfrm>
                <a:off x="1164645" y="2247792"/>
                <a:ext cx="222167" cy="229337"/>
              </a:xfrm>
              <a:prstGeom prst="rect">
                <a:avLst/>
              </a:prstGeom>
              <a:solidFill>
                <a:srgbClr val="F392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260">
                <a:extLst>
                  <a:ext uri="{FF2B5EF4-FFF2-40B4-BE49-F238E27FC236}">
                    <a16:creationId xmlns:a16="http://schemas.microsoft.com/office/drawing/2014/main" id="{9E0CDFBC-553D-44C0-A9A2-E4A38CB01D4B}"/>
                  </a:ext>
                </a:extLst>
              </p:cNvPr>
              <p:cNvSpPr/>
              <p:nvPr/>
            </p:nvSpPr>
            <p:spPr bwMode="auto">
              <a:xfrm>
                <a:off x="1164645" y="2518646"/>
                <a:ext cx="222167" cy="229337"/>
              </a:xfrm>
              <a:prstGeom prst="rect">
                <a:avLst/>
              </a:prstGeom>
              <a:solidFill>
                <a:srgbClr val="F392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261">
                <a:extLst>
                  <a:ext uri="{FF2B5EF4-FFF2-40B4-BE49-F238E27FC236}">
                    <a16:creationId xmlns:a16="http://schemas.microsoft.com/office/drawing/2014/main" id="{94E37FF7-F536-4564-B1CF-10686F187C9D}"/>
                  </a:ext>
                </a:extLst>
              </p:cNvPr>
              <p:cNvSpPr/>
              <p:nvPr/>
            </p:nvSpPr>
            <p:spPr bwMode="auto">
              <a:xfrm>
                <a:off x="1420811" y="2247792"/>
                <a:ext cx="222167" cy="229337"/>
              </a:xfrm>
              <a:prstGeom prst="rect">
                <a:avLst/>
              </a:prstGeom>
              <a:solidFill>
                <a:srgbClr val="93EB2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262">
                <a:extLst>
                  <a:ext uri="{FF2B5EF4-FFF2-40B4-BE49-F238E27FC236}">
                    <a16:creationId xmlns:a16="http://schemas.microsoft.com/office/drawing/2014/main" id="{7BB69489-4567-477E-95F0-398B9BBA78F0}"/>
                  </a:ext>
                </a:extLst>
              </p:cNvPr>
              <p:cNvSpPr/>
              <p:nvPr/>
            </p:nvSpPr>
            <p:spPr bwMode="auto">
              <a:xfrm>
                <a:off x="1420811" y="2518646"/>
                <a:ext cx="222167" cy="229337"/>
              </a:xfrm>
              <a:prstGeom prst="rect">
                <a:avLst/>
              </a:prstGeom>
              <a:solidFill>
                <a:srgbClr val="9D9D9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9" name="Rectangle 263">
                <a:extLst>
                  <a:ext uri="{FF2B5EF4-FFF2-40B4-BE49-F238E27FC236}">
                    <a16:creationId xmlns:a16="http://schemas.microsoft.com/office/drawing/2014/main" id="{5BDCA805-3D24-4A99-A61C-BA47A504AC38}"/>
                  </a:ext>
                </a:extLst>
              </p:cNvPr>
              <p:cNvSpPr/>
              <p:nvPr/>
            </p:nvSpPr>
            <p:spPr bwMode="auto">
              <a:xfrm>
                <a:off x="1679419" y="2247792"/>
                <a:ext cx="222167" cy="229337"/>
              </a:xfrm>
              <a:prstGeom prst="rect">
                <a:avLst/>
              </a:prstGeom>
              <a:solidFill>
                <a:srgbClr val="9D9D9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Rectangle 264">
                <a:extLst>
                  <a:ext uri="{FF2B5EF4-FFF2-40B4-BE49-F238E27FC236}">
                    <a16:creationId xmlns:a16="http://schemas.microsoft.com/office/drawing/2014/main" id="{366B0F96-8B53-4BB7-9FD2-9047C411B6FA}"/>
                  </a:ext>
                </a:extLst>
              </p:cNvPr>
              <p:cNvSpPr/>
              <p:nvPr/>
            </p:nvSpPr>
            <p:spPr bwMode="auto">
              <a:xfrm>
                <a:off x="1679419" y="2518646"/>
                <a:ext cx="222167" cy="229337"/>
              </a:xfrm>
              <a:prstGeom prst="rect">
                <a:avLst/>
              </a:prstGeom>
              <a:solidFill>
                <a:srgbClr val="93EB2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265">
                <a:extLst>
                  <a:ext uri="{FF2B5EF4-FFF2-40B4-BE49-F238E27FC236}">
                    <a16:creationId xmlns:a16="http://schemas.microsoft.com/office/drawing/2014/main" id="{7DACD8EB-97F3-4883-8CCB-55879D253C49}"/>
                  </a:ext>
                </a:extLst>
              </p:cNvPr>
              <p:cNvSpPr/>
              <p:nvPr/>
            </p:nvSpPr>
            <p:spPr bwMode="auto">
              <a:xfrm>
                <a:off x="903129" y="1697543"/>
                <a:ext cx="222167" cy="229337"/>
              </a:xfrm>
              <a:prstGeom prst="rect">
                <a:avLst/>
              </a:prstGeom>
              <a:solidFill>
                <a:srgbClr val="9D9D9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266">
                <a:extLst>
                  <a:ext uri="{FF2B5EF4-FFF2-40B4-BE49-F238E27FC236}">
                    <a16:creationId xmlns:a16="http://schemas.microsoft.com/office/drawing/2014/main" id="{38CDF1CD-AD2B-4613-99BE-FC72FBA3E1D9}"/>
                  </a:ext>
                </a:extLst>
              </p:cNvPr>
              <p:cNvSpPr/>
              <p:nvPr/>
            </p:nvSpPr>
            <p:spPr bwMode="auto">
              <a:xfrm>
                <a:off x="903129" y="1968397"/>
                <a:ext cx="222167" cy="229337"/>
              </a:xfrm>
              <a:prstGeom prst="rect">
                <a:avLst/>
              </a:prstGeom>
              <a:solidFill>
                <a:srgbClr val="F392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267">
                <a:extLst>
                  <a:ext uri="{FF2B5EF4-FFF2-40B4-BE49-F238E27FC236}">
                    <a16:creationId xmlns:a16="http://schemas.microsoft.com/office/drawing/2014/main" id="{856AE487-0E8A-4196-91C7-1ABF9D5EDF87}"/>
                  </a:ext>
                </a:extLst>
              </p:cNvPr>
              <p:cNvSpPr/>
              <p:nvPr/>
            </p:nvSpPr>
            <p:spPr bwMode="auto">
              <a:xfrm>
                <a:off x="1164645" y="1697543"/>
                <a:ext cx="222167" cy="229337"/>
              </a:xfrm>
              <a:prstGeom prst="rect">
                <a:avLst/>
              </a:prstGeom>
              <a:solidFill>
                <a:srgbClr val="93EB2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Rectangle 268">
                <a:extLst>
                  <a:ext uri="{FF2B5EF4-FFF2-40B4-BE49-F238E27FC236}">
                    <a16:creationId xmlns:a16="http://schemas.microsoft.com/office/drawing/2014/main" id="{53B598A2-C6F9-4ECB-A149-0CED90F70C74}"/>
                  </a:ext>
                </a:extLst>
              </p:cNvPr>
              <p:cNvSpPr/>
              <p:nvPr/>
            </p:nvSpPr>
            <p:spPr bwMode="auto">
              <a:xfrm>
                <a:off x="1164645" y="1968397"/>
                <a:ext cx="222167" cy="229337"/>
              </a:xfrm>
              <a:prstGeom prst="rect">
                <a:avLst/>
              </a:prstGeom>
              <a:solidFill>
                <a:srgbClr val="9D9D9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Rectangle 269">
                <a:extLst>
                  <a:ext uri="{FF2B5EF4-FFF2-40B4-BE49-F238E27FC236}">
                    <a16:creationId xmlns:a16="http://schemas.microsoft.com/office/drawing/2014/main" id="{AAA0EF17-0AD6-455C-A593-B9F30E7A0263}"/>
                  </a:ext>
                </a:extLst>
              </p:cNvPr>
              <p:cNvSpPr/>
              <p:nvPr/>
            </p:nvSpPr>
            <p:spPr bwMode="auto">
              <a:xfrm>
                <a:off x="1420811" y="1697543"/>
                <a:ext cx="222167" cy="229337"/>
              </a:xfrm>
              <a:prstGeom prst="rect">
                <a:avLst/>
              </a:prstGeom>
              <a:solidFill>
                <a:srgbClr val="93EB2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Rectangle 270">
                <a:extLst>
                  <a:ext uri="{FF2B5EF4-FFF2-40B4-BE49-F238E27FC236}">
                    <a16:creationId xmlns:a16="http://schemas.microsoft.com/office/drawing/2014/main" id="{0E4BA038-6CC0-4E79-947A-D76241ADDB6D}"/>
                  </a:ext>
                </a:extLst>
              </p:cNvPr>
              <p:cNvSpPr/>
              <p:nvPr/>
            </p:nvSpPr>
            <p:spPr bwMode="auto">
              <a:xfrm>
                <a:off x="1420811" y="1968397"/>
                <a:ext cx="222167" cy="229337"/>
              </a:xfrm>
              <a:prstGeom prst="rect">
                <a:avLst/>
              </a:prstGeom>
              <a:solidFill>
                <a:srgbClr val="9D9D9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271">
                <a:extLst>
                  <a:ext uri="{FF2B5EF4-FFF2-40B4-BE49-F238E27FC236}">
                    <a16:creationId xmlns:a16="http://schemas.microsoft.com/office/drawing/2014/main" id="{2FAC6F40-BC54-46E0-8EE4-A353A401A11F}"/>
                  </a:ext>
                </a:extLst>
              </p:cNvPr>
              <p:cNvSpPr/>
              <p:nvPr/>
            </p:nvSpPr>
            <p:spPr bwMode="auto">
              <a:xfrm>
                <a:off x="1679419" y="1697543"/>
                <a:ext cx="222167" cy="229337"/>
              </a:xfrm>
              <a:prstGeom prst="rect">
                <a:avLst/>
              </a:prstGeom>
              <a:solidFill>
                <a:srgbClr val="93EB2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272">
                <a:extLst>
                  <a:ext uri="{FF2B5EF4-FFF2-40B4-BE49-F238E27FC236}">
                    <a16:creationId xmlns:a16="http://schemas.microsoft.com/office/drawing/2014/main" id="{3FA7F507-C1B3-403B-99EA-5114F74B0790}"/>
                  </a:ext>
                </a:extLst>
              </p:cNvPr>
              <p:cNvSpPr/>
              <p:nvPr/>
            </p:nvSpPr>
            <p:spPr bwMode="auto">
              <a:xfrm>
                <a:off x="1679419" y="1968397"/>
                <a:ext cx="222167" cy="229337"/>
              </a:xfrm>
              <a:prstGeom prst="rect">
                <a:avLst/>
              </a:prstGeom>
              <a:solidFill>
                <a:srgbClr val="93EB2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50" name="Graphic 4">
              <a:extLst>
                <a:ext uri="{FF2B5EF4-FFF2-40B4-BE49-F238E27FC236}">
                  <a16:creationId xmlns:a16="http://schemas.microsoft.com/office/drawing/2014/main" id="{8B3A96A6-FB48-4085-BE41-18945650E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4244" y="3415983"/>
              <a:ext cx="955394" cy="1005678"/>
            </a:xfrm>
            <a:prstGeom prst="rect">
              <a:avLst/>
            </a:prstGeom>
          </p:spPr>
        </p:pic>
        <p:pic>
          <p:nvPicPr>
            <p:cNvPr id="51" name="Graphic 51">
              <a:extLst>
                <a:ext uri="{FF2B5EF4-FFF2-40B4-BE49-F238E27FC236}">
                  <a16:creationId xmlns:a16="http://schemas.microsoft.com/office/drawing/2014/main" id="{374A032B-0515-4BB1-90E7-710F98644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76506" y="1739522"/>
              <a:ext cx="384794" cy="38479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4A93A3-6111-4DAA-BAE6-3C7F8A38F07E}"/>
                </a:ext>
              </a:extLst>
            </p:cNvPr>
            <p:cNvSpPr txBox="1"/>
            <p:nvPr/>
          </p:nvSpPr>
          <p:spPr>
            <a:xfrm>
              <a:off x="2666589" y="2152875"/>
              <a:ext cx="1596982" cy="246221"/>
            </a:xfrm>
            <a:prstGeom prst="rect">
              <a:avLst/>
            </a:prstGeom>
            <a:solidFill>
              <a:srgbClr val="93EB2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</a:rPr>
                <a:t>일 </a:t>
              </a:r>
              <a:r>
                <a:rPr lang="en-US" altLang="ko-KR" sz="1000" dirty="0">
                  <a:solidFill>
                    <a:schemeClr val="bg1"/>
                  </a:solidFill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</a:rPr>
                <a:t>변경데이터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ABDE84C-3392-4A7B-BDF8-F8C9CD8715A3}"/>
                </a:ext>
              </a:extLst>
            </p:cNvPr>
            <p:cNvSpPr txBox="1"/>
            <p:nvPr/>
          </p:nvSpPr>
          <p:spPr>
            <a:xfrm>
              <a:off x="2666589" y="2442002"/>
              <a:ext cx="1596982" cy="246221"/>
            </a:xfrm>
            <a:prstGeom prst="rect">
              <a:avLst/>
            </a:prstGeom>
            <a:solidFill>
              <a:srgbClr val="F3920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</a:rPr>
                <a:t>2</a:t>
              </a:r>
              <a:r>
                <a:rPr lang="ko-KR" altLang="en-US" sz="1000" dirty="0">
                  <a:solidFill>
                    <a:schemeClr val="bg1"/>
                  </a:solidFill>
                </a:rPr>
                <a:t>일 </a:t>
              </a:r>
              <a:r>
                <a:rPr lang="en-US" altLang="ko-KR" sz="1000" dirty="0">
                  <a:solidFill>
                    <a:schemeClr val="bg1"/>
                  </a:solidFill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</a:rPr>
                <a:t>변경데이터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F794D1-F212-4D49-934E-BFB6D6FFF729}"/>
                </a:ext>
              </a:extLst>
            </p:cNvPr>
            <p:cNvSpPr txBox="1"/>
            <p:nvPr/>
          </p:nvSpPr>
          <p:spPr>
            <a:xfrm>
              <a:off x="2666589" y="2736721"/>
              <a:ext cx="1596982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</a:rPr>
                <a:t>3</a:t>
              </a:r>
              <a:r>
                <a:rPr lang="ko-KR" altLang="en-US" sz="1000" dirty="0">
                  <a:solidFill>
                    <a:schemeClr val="bg1"/>
                  </a:solidFill>
                </a:rPr>
                <a:t>일 </a:t>
              </a:r>
              <a:r>
                <a:rPr lang="en-US" altLang="ko-KR" sz="1000" dirty="0">
                  <a:solidFill>
                    <a:schemeClr val="bg1"/>
                  </a:solidFill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</a:rPr>
                <a:t>변경데이터 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C91415-085B-4C87-BDA9-09FF1052A61C}"/>
                </a:ext>
              </a:extLst>
            </p:cNvPr>
            <p:cNvSpPr txBox="1"/>
            <p:nvPr/>
          </p:nvSpPr>
          <p:spPr>
            <a:xfrm>
              <a:off x="2666589" y="3017311"/>
              <a:ext cx="1596982" cy="246221"/>
            </a:xfrm>
            <a:prstGeom prst="rect">
              <a:avLst/>
            </a:prstGeom>
            <a:solidFill>
              <a:srgbClr val="9D9D9C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dirty="0">
                  <a:solidFill>
                    <a:schemeClr val="bg1"/>
                  </a:solidFill>
                </a:rPr>
                <a:t>월 </a:t>
              </a:r>
              <a:r>
                <a:rPr lang="en-US" altLang="ko-KR" sz="1000" dirty="0">
                  <a:solidFill>
                    <a:schemeClr val="bg1"/>
                  </a:solidFill>
                </a:rPr>
                <a:t>4</a:t>
              </a:r>
              <a:r>
                <a:rPr lang="ko-KR" altLang="en-US" sz="1000" dirty="0">
                  <a:solidFill>
                    <a:schemeClr val="bg1"/>
                  </a:solidFill>
                </a:rPr>
                <a:t>일 </a:t>
              </a:r>
              <a:r>
                <a:rPr lang="en-US" altLang="ko-KR" sz="1000" dirty="0">
                  <a:solidFill>
                    <a:schemeClr val="bg1"/>
                  </a:solidFill>
                </a:rPr>
                <a:t>: </a:t>
              </a:r>
              <a:r>
                <a:rPr lang="ko-KR" altLang="en-US" sz="1000" dirty="0">
                  <a:solidFill>
                    <a:schemeClr val="bg1"/>
                  </a:solidFill>
                </a:rPr>
                <a:t>변경데이터 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F966949-6A99-490F-A366-6E7A5D39170E}"/>
                </a:ext>
              </a:extLst>
            </p:cNvPr>
            <p:cNvCxnSpPr>
              <a:stCxn id="48" idx="3"/>
              <a:endCxn id="3" idx="1"/>
            </p:cNvCxnSpPr>
            <p:nvPr/>
          </p:nvCxnSpPr>
          <p:spPr>
            <a:xfrm>
              <a:off x="1901586" y="1895679"/>
              <a:ext cx="765003" cy="380307"/>
            </a:xfrm>
            <a:prstGeom prst="straightConnector1">
              <a:avLst/>
            </a:prstGeom>
            <a:noFill/>
            <a:ln w="6350">
              <a:solidFill>
                <a:srgbClr val="93EB2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3452C9A6-56D4-4BDF-BD9E-708E74113078}"/>
                </a:ext>
              </a:extLst>
            </p:cNvPr>
            <p:cNvCxnSpPr>
              <a:stCxn id="46" idx="3"/>
              <a:endCxn id="3" idx="1"/>
            </p:cNvCxnSpPr>
            <p:nvPr/>
          </p:nvCxnSpPr>
          <p:spPr>
            <a:xfrm>
              <a:off x="1642978" y="1895679"/>
              <a:ext cx="1023611" cy="380307"/>
            </a:xfrm>
            <a:prstGeom prst="straightConnector1">
              <a:avLst/>
            </a:prstGeom>
            <a:noFill/>
            <a:ln w="6350">
              <a:solidFill>
                <a:srgbClr val="93EB2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BB1164BD-5363-4017-8FF3-0F708093936E}"/>
                </a:ext>
              </a:extLst>
            </p:cNvPr>
            <p:cNvCxnSpPr>
              <a:stCxn id="44" idx="3"/>
              <a:endCxn id="3" idx="1"/>
            </p:cNvCxnSpPr>
            <p:nvPr/>
          </p:nvCxnSpPr>
          <p:spPr>
            <a:xfrm>
              <a:off x="1386812" y="1895679"/>
              <a:ext cx="1279777" cy="380307"/>
            </a:xfrm>
            <a:prstGeom prst="straightConnector1">
              <a:avLst/>
            </a:prstGeom>
            <a:noFill/>
            <a:ln w="6350">
              <a:solidFill>
                <a:srgbClr val="93EB2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094E85D3-4E5E-4F95-9E04-C7CC446F73FB}"/>
                </a:ext>
              </a:extLst>
            </p:cNvPr>
            <p:cNvCxnSpPr>
              <a:stCxn id="49" idx="3"/>
              <a:endCxn id="3" idx="1"/>
            </p:cNvCxnSpPr>
            <p:nvPr/>
          </p:nvCxnSpPr>
          <p:spPr>
            <a:xfrm>
              <a:off x="1901586" y="2166533"/>
              <a:ext cx="765003" cy="109453"/>
            </a:xfrm>
            <a:prstGeom prst="straightConnector1">
              <a:avLst/>
            </a:prstGeom>
            <a:noFill/>
            <a:ln w="6350">
              <a:solidFill>
                <a:srgbClr val="93EB2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9559C836-89B0-4D74-A5AA-9219CC078517}"/>
                </a:ext>
              </a:extLst>
            </p:cNvPr>
            <p:cNvCxnSpPr>
              <a:stCxn id="35" idx="3"/>
              <a:endCxn id="3" idx="1"/>
            </p:cNvCxnSpPr>
            <p:nvPr/>
          </p:nvCxnSpPr>
          <p:spPr>
            <a:xfrm flipV="1">
              <a:off x="1642978" y="2275986"/>
              <a:ext cx="1023611" cy="169942"/>
            </a:xfrm>
            <a:prstGeom prst="straightConnector1">
              <a:avLst/>
            </a:prstGeom>
            <a:noFill/>
            <a:ln w="6350">
              <a:solidFill>
                <a:srgbClr val="93EB2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BF46BD76-ECD1-49CF-991A-C9798CB3A2DD}"/>
                </a:ext>
              </a:extLst>
            </p:cNvPr>
            <p:cNvCxnSpPr>
              <a:stCxn id="40" idx="3"/>
              <a:endCxn id="3" idx="1"/>
            </p:cNvCxnSpPr>
            <p:nvPr/>
          </p:nvCxnSpPr>
          <p:spPr>
            <a:xfrm flipV="1">
              <a:off x="1901586" y="2275986"/>
              <a:ext cx="765003" cy="440796"/>
            </a:xfrm>
            <a:prstGeom prst="straightConnector1">
              <a:avLst/>
            </a:prstGeom>
            <a:noFill/>
            <a:ln w="6350">
              <a:solidFill>
                <a:srgbClr val="93EB2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177A8BCE-48D4-4C8E-876C-612E15DCFD10}"/>
                </a:ext>
              </a:extLst>
            </p:cNvPr>
            <p:cNvCxnSpPr>
              <a:stCxn id="43" idx="3"/>
              <a:endCxn id="52" idx="1"/>
            </p:cNvCxnSpPr>
            <p:nvPr/>
          </p:nvCxnSpPr>
          <p:spPr>
            <a:xfrm>
              <a:off x="1125296" y="2166533"/>
              <a:ext cx="1541293" cy="398580"/>
            </a:xfrm>
            <a:prstGeom prst="straightConnector1">
              <a:avLst/>
            </a:prstGeom>
            <a:noFill/>
            <a:ln w="6350">
              <a:solidFill>
                <a:srgbClr val="F3920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6D45CF24-9552-4506-9299-B382083C955F}"/>
                </a:ext>
              </a:extLst>
            </p:cNvPr>
            <p:cNvCxnSpPr>
              <a:stCxn id="33" idx="3"/>
              <a:endCxn id="52" idx="1"/>
            </p:cNvCxnSpPr>
            <p:nvPr/>
          </p:nvCxnSpPr>
          <p:spPr>
            <a:xfrm>
              <a:off x="1386812" y="2445928"/>
              <a:ext cx="1279777" cy="119185"/>
            </a:xfrm>
            <a:prstGeom prst="straightConnector1">
              <a:avLst/>
            </a:prstGeom>
            <a:noFill/>
            <a:ln w="6350">
              <a:solidFill>
                <a:srgbClr val="F3920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3195F436-1376-464D-8D24-BA649B80DDFC}"/>
                </a:ext>
              </a:extLst>
            </p:cNvPr>
            <p:cNvCxnSpPr>
              <a:stCxn id="30" idx="3"/>
              <a:endCxn id="52" idx="1"/>
            </p:cNvCxnSpPr>
            <p:nvPr/>
          </p:nvCxnSpPr>
          <p:spPr>
            <a:xfrm>
              <a:off x="1125296" y="2445928"/>
              <a:ext cx="1541293" cy="119185"/>
            </a:xfrm>
            <a:prstGeom prst="straightConnector1">
              <a:avLst/>
            </a:prstGeom>
            <a:noFill/>
            <a:ln w="6350">
              <a:solidFill>
                <a:srgbClr val="F3920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2BD1629B-BA4A-4664-91DC-3FB9A562D828}"/>
                </a:ext>
              </a:extLst>
            </p:cNvPr>
            <p:cNvCxnSpPr>
              <a:endCxn id="52" idx="1"/>
            </p:cNvCxnSpPr>
            <p:nvPr/>
          </p:nvCxnSpPr>
          <p:spPr>
            <a:xfrm flipV="1">
              <a:off x="1386812" y="2565113"/>
              <a:ext cx="1279777" cy="111841"/>
            </a:xfrm>
            <a:prstGeom prst="straightConnector1">
              <a:avLst/>
            </a:prstGeom>
            <a:noFill/>
            <a:ln w="6350">
              <a:solidFill>
                <a:srgbClr val="F39200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E9C4CAC5-BA9F-4BA0-ACF1-B71F337939BF}"/>
                </a:ext>
              </a:extLst>
            </p:cNvPr>
            <p:cNvCxnSpPr>
              <a:stCxn id="31" idx="3"/>
              <a:endCxn id="53" idx="1"/>
            </p:cNvCxnSpPr>
            <p:nvPr/>
          </p:nvCxnSpPr>
          <p:spPr>
            <a:xfrm>
              <a:off x="1125296" y="2716782"/>
              <a:ext cx="1541293" cy="143050"/>
            </a:xfrm>
            <a:prstGeom prst="straightConnector1">
              <a:avLst/>
            </a:prstGeom>
            <a:noFill/>
            <a:ln w="6350">
              <a:solidFill>
                <a:schemeClr val="tx1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DB06DC05-7145-44FC-B760-21392E186357}"/>
                </a:ext>
              </a:extLst>
            </p:cNvPr>
            <p:cNvCxnSpPr>
              <a:stCxn id="41" idx="3"/>
              <a:endCxn id="54" idx="1"/>
            </p:cNvCxnSpPr>
            <p:nvPr/>
          </p:nvCxnSpPr>
          <p:spPr>
            <a:xfrm>
              <a:off x="1125296" y="1895679"/>
              <a:ext cx="1541293" cy="1244743"/>
            </a:xfrm>
            <a:prstGeom prst="straightConnector1">
              <a:avLst/>
            </a:prstGeom>
            <a:noFill/>
            <a:ln w="6350">
              <a:solidFill>
                <a:srgbClr val="9D9D9C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직선 연결선 78">
              <a:extLst>
                <a:ext uri="{FF2B5EF4-FFF2-40B4-BE49-F238E27FC236}">
                  <a16:creationId xmlns:a16="http://schemas.microsoft.com/office/drawing/2014/main" id="{5BE2ADD6-B16B-4476-9590-FD64F6A7F428}"/>
                </a:ext>
              </a:extLst>
            </p:cNvPr>
            <p:cNvCxnSpPr>
              <a:stCxn id="47" idx="3"/>
              <a:endCxn id="54" idx="1"/>
            </p:cNvCxnSpPr>
            <p:nvPr/>
          </p:nvCxnSpPr>
          <p:spPr>
            <a:xfrm>
              <a:off x="1642978" y="2166533"/>
              <a:ext cx="1023611" cy="973889"/>
            </a:xfrm>
            <a:prstGeom prst="line">
              <a:avLst/>
            </a:prstGeom>
            <a:noFill/>
            <a:ln w="6350">
              <a:solidFill>
                <a:srgbClr val="9D9D9C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A00A6E5B-77AE-42DB-8E82-5C045DB658BF}"/>
                </a:ext>
              </a:extLst>
            </p:cNvPr>
            <p:cNvCxnSpPr>
              <a:endCxn id="54" idx="1"/>
            </p:cNvCxnSpPr>
            <p:nvPr/>
          </p:nvCxnSpPr>
          <p:spPr>
            <a:xfrm>
              <a:off x="1652762" y="2670213"/>
              <a:ext cx="1013827" cy="470209"/>
            </a:xfrm>
            <a:prstGeom prst="straightConnector1">
              <a:avLst/>
            </a:prstGeom>
            <a:noFill/>
            <a:ln w="6350">
              <a:solidFill>
                <a:srgbClr val="9D9D9C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B183E95-07B4-4193-9555-3EF2EDFACB36}"/>
                </a:ext>
              </a:extLst>
            </p:cNvPr>
            <p:cNvCxnSpPr>
              <a:stCxn id="39" idx="3"/>
              <a:endCxn id="54" idx="1"/>
            </p:cNvCxnSpPr>
            <p:nvPr/>
          </p:nvCxnSpPr>
          <p:spPr>
            <a:xfrm>
              <a:off x="1901586" y="2445928"/>
              <a:ext cx="765003" cy="694494"/>
            </a:xfrm>
            <a:prstGeom prst="straightConnector1">
              <a:avLst/>
            </a:prstGeom>
            <a:noFill/>
            <a:ln w="6350">
              <a:solidFill>
                <a:srgbClr val="9D9D9C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85" name="Graphic 71">
              <a:extLst>
                <a:ext uri="{FF2B5EF4-FFF2-40B4-BE49-F238E27FC236}">
                  <a16:creationId xmlns:a16="http://schemas.microsoft.com/office/drawing/2014/main" id="{E7C1B5A6-FBE5-4FED-A3D7-E59771CD8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85076" y="3553377"/>
              <a:ext cx="544585" cy="730889"/>
            </a:xfrm>
            <a:prstGeom prst="rect">
              <a:avLst/>
            </a:prstGeom>
          </p:spPr>
        </p:pic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F9935A3F-2141-42DB-BB98-CEA920A8194F}"/>
                </a:ext>
              </a:extLst>
            </p:cNvPr>
            <p:cNvCxnSpPr>
              <a:stCxn id="50" idx="3"/>
              <a:endCxn id="85" idx="1"/>
            </p:cNvCxnSpPr>
            <p:nvPr/>
          </p:nvCxnSpPr>
          <p:spPr>
            <a:xfrm>
              <a:off x="1839638" y="3918822"/>
              <a:ext cx="1745438" cy="0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CAFCA7-4C7A-4715-9CB6-EB9F3AAE5F9A}"/>
                </a:ext>
              </a:extLst>
            </p:cNvPr>
            <p:cNvSpPr txBox="1"/>
            <p:nvPr/>
          </p:nvSpPr>
          <p:spPr>
            <a:xfrm>
              <a:off x="2147619" y="3679162"/>
              <a:ext cx="1221642" cy="200055"/>
            </a:xfrm>
            <a:prstGeom prst="rect">
              <a:avLst/>
            </a:prstGeom>
            <a:solidFill>
              <a:srgbClr val="9D9D9C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</a:rPr>
                <a:t>1</a:t>
              </a:r>
              <a:r>
                <a:rPr lang="ko-KR" altLang="en-US" sz="700" dirty="0">
                  <a:solidFill>
                    <a:schemeClr val="bg1"/>
                  </a:solidFill>
                </a:rPr>
                <a:t>월 </a:t>
              </a:r>
              <a:r>
                <a:rPr lang="en-US" altLang="ko-KR" sz="700" dirty="0">
                  <a:solidFill>
                    <a:schemeClr val="bg1"/>
                  </a:solidFill>
                </a:rPr>
                <a:t>4</a:t>
              </a:r>
              <a:r>
                <a:rPr lang="ko-KR" altLang="en-US" sz="700" dirty="0">
                  <a:solidFill>
                    <a:schemeClr val="bg1"/>
                  </a:solidFill>
                </a:rPr>
                <a:t>일 </a:t>
              </a:r>
              <a:r>
                <a:rPr lang="en-US" altLang="ko-KR" sz="700" dirty="0">
                  <a:solidFill>
                    <a:schemeClr val="bg1"/>
                  </a:solidFill>
                </a:rPr>
                <a:t>: </a:t>
              </a:r>
              <a:r>
                <a:rPr lang="ko-KR" altLang="en-US" sz="700" dirty="0">
                  <a:solidFill>
                    <a:schemeClr val="bg1"/>
                  </a:solidFill>
                </a:rPr>
                <a:t>변경데이터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39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B34BF-DBC8-40BD-8247-40F058E1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백업성능 향상을 위한 기술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52233-0C74-47E0-BA04-26CE05295747}"/>
              </a:ext>
            </a:extLst>
          </p:cNvPr>
          <p:cNvSpPr txBox="1"/>
          <p:nvPr/>
        </p:nvSpPr>
        <p:spPr>
          <a:xfrm>
            <a:off x="2789180" y="1524280"/>
            <a:ext cx="1228436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스토리지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6F857-0499-4A58-821B-880527CA5EF5}"/>
              </a:ext>
            </a:extLst>
          </p:cNvPr>
          <p:cNvSpPr txBox="1"/>
          <p:nvPr/>
        </p:nvSpPr>
        <p:spPr>
          <a:xfrm>
            <a:off x="3881131" y="1524280"/>
            <a:ext cx="1486408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물리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가상서버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CBF2F-5833-4806-BCDF-6F84744DAD32}"/>
              </a:ext>
            </a:extLst>
          </p:cNvPr>
          <p:cNvSpPr txBox="1"/>
          <p:nvPr/>
        </p:nvSpPr>
        <p:spPr>
          <a:xfrm>
            <a:off x="6324026" y="1524280"/>
            <a:ext cx="1228436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백업서버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AA7602-27C1-4563-8045-1966161296C3}"/>
              </a:ext>
            </a:extLst>
          </p:cNvPr>
          <p:cNvSpPr txBox="1"/>
          <p:nvPr/>
        </p:nvSpPr>
        <p:spPr>
          <a:xfrm>
            <a:off x="7536873" y="1522021"/>
            <a:ext cx="1228436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백업저장소</a:t>
            </a:r>
          </a:p>
        </p:txBody>
      </p:sp>
      <p:pic>
        <p:nvPicPr>
          <p:cNvPr id="17" name="Graphic 30">
            <a:extLst>
              <a:ext uri="{FF2B5EF4-FFF2-40B4-BE49-F238E27FC236}">
                <a16:creationId xmlns:a16="http://schemas.microsoft.com/office/drawing/2014/main" id="{FC46A924-B438-442C-B150-40A9C5682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9744" y="2063340"/>
            <a:ext cx="553486" cy="599611"/>
          </a:xfrm>
          <a:prstGeom prst="rect">
            <a:avLst/>
          </a:prstGeom>
        </p:spPr>
      </p:pic>
      <p:pic>
        <p:nvPicPr>
          <p:cNvPr id="19" name="Graphic 35">
            <a:extLst>
              <a:ext uri="{FF2B5EF4-FFF2-40B4-BE49-F238E27FC236}">
                <a16:creationId xmlns:a16="http://schemas.microsoft.com/office/drawing/2014/main" id="{883C30BA-9872-4D3F-B9CF-D91B17DBB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3902" y="2008376"/>
            <a:ext cx="528685" cy="7095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DBB135-21A2-4419-AC96-4AC4ECF9A4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01930" y="2206264"/>
            <a:ext cx="802936" cy="313762"/>
          </a:xfrm>
          <a:prstGeom prst="rect">
            <a:avLst/>
          </a:prstGeom>
        </p:spPr>
      </p:pic>
      <p:pic>
        <p:nvPicPr>
          <p:cNvPr id="24" name="Graphic 6">
            <a:extLst>
              <a:ext uri="{FF2B5EF4-FFF2-40B4-BE49-F238E27FC236}">
                <a16:creationId xmlns:a16="http://schemas.microsoft.com/office/drawing/2014/main" id="{FD004C39-4825-4FAB-B45E-E5F58231D5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6475" y="2153474"/>
            <a:ext cx="595720" cy="4193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5E1A050-F1D5-49DF-A640-5F2F636DBB7F}"/>
              </a:ext>
            </a:extLst>
          </p:cNvPr>
          <p:cNvSpPr txBox="1"/>
          <p:nvPr/>
        </p:nvSpPr>
        <p:spPr>
          <a:xfrm>
            <a:off x="5194684" y="1538795"/>
            <a:ext cx="1228436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데이터전송</a:t>
            </a:r>
          </a:p>
        </p:txBody>
      </p:sp>
      <p:sp>
        <p:nvSpPr>
          <p:cNvPr id="27" name="화살표: 줄무늬가 있는 오른쪽 26">
            <a:extLst>
              <a:ext uri="{FF2B5EF4-FFF2-40B4-BE49-F238E27FC236}">
                <a16:creationId xmlns:a16="http://schemas.microsoft.com/office/drawing/2014/main" id="{513247C0-89C6-436D-A108-E2197043726E}"/>
              </a:ext>
            </a:extLst>
          </p:cNvPr>
          <p:cNvSpPr/>
          <p:nvPr/>
        </p:nvSpPr>
        <p:spPr bwMode="auto">
          <a:xfrm>
            <a:off x="5570569" y="2187791"/>
            <a:ext cx="476666" cy="300082"/>
          </a:xfrm>
          <a:prstGeom prst="stripedRightArrow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4" name="Graphic 34">
            <a:extLst>
              <a:ext uri="{FF2B5EF4-FFF2-40B4-BE49-F238E27FC236}">
                <a16:creationId xmlns:a16="http://schemas.microsoft.com/office/drawing/2014/main" id="{B2FFBC1E-E2EE-46B0-A7CF-A49289EF97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1250" y="1616129"/>
            <a:ext cx="952891" cy="970217"/>
          </a:xfrm>
          <a:prstGeom prst="rect">
            <a:avLst/>
          </a:prstGeom>
        </p:spPr>
      </p:pic>
      <p:pic>
        <p:nvPicPr>
          <p:cNvPr id="45" name="Graphic 34">
            <a:extLst>
              <a:ext uri="{FF2B5EF4-FFF2-40B4-BE49-F238E27FC236}">
                <a16:creationId xmlns:a16="http://schemas.microsoft.com/office/drawing/2014/main" id="{F8DE747C-21DD-49FD-8347-97E889C372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19250" y="2133540"/>
            <a:ext cx="430384" cy="438209"/>
          </a:xfrm>
          <a:prstGeom prst="rect">
            <a:avLst/>
          </a:prstGeom>
        </p:spPr>
      </p:pic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4E1DB779-4DE5-42DD-9411-8770B95739DD}"/>
              </a:ext>
            </a:extLst>
          </p:cNvPr>
          <p:cNvSpPr txBox="1">
            <a:spLocks/>
          </p:cNvSpPr>
          <p:nvPr/>
        </p:nvSpPr>
        <p:spPr>
          <a:xfrm>
            <a:off x="463033" y="859397"/>
            <a:ext cx="8227458" cy="43979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백업을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효율적으로 수행하기 위한 기술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성능을 향상하고 스토리지를 절감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5F8F75B-3ED6-4DB3-BD73-BFC17A1FA8C9}"/>
              </a:ext>
            </a:extLst>
          </p:cNvPr>
          <p:cNvGrpSpPr/>
          <p:nvPr/>
        </p:nvGrpSpPr>
        <p:grpSpPr>
          <a:xfrm>
            <a:off x="503921" y="2967038"/>
            <a:ext cx="8125149" cy="438209"/>
            <a:chOff x="503921" y="2967038"/>
            <a:chExt cx="8125149" cy="438209"/>
          </a:xfrm>
        </p:grpSpPr>
        <p:sp>
          <p:nvSpPr>
            <p:cNvPr id="23" name="화살표: 오각형 22">
              <a:extLst>
                <a:ext uri="{FF2B5EF4-FFF2-40B4-BE49-F238E27FC236}">
                  <a16:creationId xmlns:a16="http://schemas.microsoft.com/office/drawing/2014/main" id="{2E33A8F5-2DE3-414A-A057-7D132B9AFE06}"/>
                </a:ext>
              </a:extLst>
            </p:cNvPr>
            <p:cNvSpPr/>
            <p:nvPr/>
          </p:nvSpPr>
          <p:spPr bwMode="auto">
            <a:xfrm>
              <a:off x="3012738" y="3032032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rgbClr val="FF6600">
                    <a:shade val="30000"/>
                    <a:satMod val="115000"/>
                  </a:srgbClr>
                </a:gs>
                <a:gs pos="50000">
                  <a:srgbClr val="FF6600">
                    <a:shade val="67500"/>
                    <a:satMod val="115000"/>
                  </a:srgbClr>
                </a:gs>
                <a:gs pos="100000">
                  <a:srgbClr val="FF66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화살표: 오각형 27">
              <a:extLst>
                <a:ext uri="{FF2B5EF4-FFF2-40B4-BE49-F238E27FC236}">
                  <a16:creationId xmlns:a16="http://schemas.microsoft.com/office/drawing/2014/main" id="{7010E2AD-8720-4C21-9E0A-9C6B81688307}"/>
                </a:ext>
              </a:extLst>
            </p:cNvPr>
            <p:cNvSpPr/>
            <p:nvPr/>
          </p:nvSpPr>
          <p:spPr bwMode="auto">
            <a:xfrm>
              <a:off x="4190529" y="3032032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rgbClr val="FF6600">
                    <a:shade val="30000"/>
                    <a:satMod val="115000"/>
                  </a:srgbClr>
                </a:gs>
                <a:gs pos="50000">
                  <a:srgbClr val="FF6600">
                    <a:shade val="67500"/>
                    <a:satMod val="115000"/>
                  </a:srgbClr>
                </a:gs>
                <a:gs pos="100000">
                  <a:srgbClr val="FF66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화살표: 오각형 28">
              <a:extLst>
                <a:ext uri="{FF2B5EF4-FFF2-40B4-BE49-F238E27FC236}">
                  <a16:creationId xmlns:a16="http://schemas.microsoft.com/office/drawing/2014/main" id="{F260B4AC-78BF-45D7-8E7A-192EF5CA6EF5}"/>
                </a:ext>
              </a:extLst>
            </p:cNvPr>
            <p:cNvSpPr/>
            <p:nvPr/>
          </p:nvSpPr>
          <p:spPr bwMode="auto">
            <a:xfrm>
              <a:off x="5368320" y="3032032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rgbClr val="FF6600">
                    <a:shade val="30000"/>
                    <a:satMod val="115000"/>
                  </a:srgbClr>
                </a:gs>
                <a:gs pos="50000">
                  <a:srgbClr val="FF6600">
                    <a:shade val="67500"/>
                    <a:satMod val="115000"/>
                  </a:srgbClr>
                </a:gs>
                <a:gs pos="100000">
                  <a:srgbClr val="FF66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화살표: 오각형 29">
              <a:extLst>
                <a:ext uri="{FF2B5EF4-FFF2-40B4-BE49-F238E27FC236}">
                  <a16:creationId xmlns:a16="http://schemas.microsoft.com/office/drawing/2014/main" id="{4DD38912-A52A-4603-AC51-43FD3A9956A9}"/>
                </a:ext>
              </a:extLst>
            </p:cNvPr>
            <p:cNvSpPr/>
            <p:nvPr/>
          </p:nvSpPr>
          <p:spPr bwMode="auto">
            <a:xfrm>
              <a:off x="6546111" y="3032032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rgbClr val="FF6600">
                    <a:shade val="30000"/>
                    <a:satMod val="115000"/>
                  </a:srgbClr>
                </a:gs>
                <a:gs pos="50000">
                  <a:srgbClr val="FF6600">
                    <a:shade val="67500"/>
                    <a:satMod val="115000"/>
                  </a:srgbClr>
                </a:gs>
                <a:gs pos="100000">
                  <a:srgbClr val="FF66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id="{AA68C860-B56E-4E69-86B9-B3DC8A991C3E}"/>
                </a:ext>
              </a:extLst>
            </p:cNvPr>
            <p:cNvSpPr/>
            <p:nvPr/>
          </p:nvSpPr>
          <p:spPr bwMode="auto">
            <a:xfrm>
              <a:off x="7723903" y="3032032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3D15287-E8BB-46D6-BD39-ABE06964FD1B}"/>
                </a:ext>
              </a:extLst>
            </p:cNvPr>
            <p:cNvGrpSpPr/>
            <p:nvPr/>
          </p:nvGrpSpPr>
          <p:grpSpPr>
            <a:xfrm>
              <a:off x="7932401" y="3036929"/>
              <a:ext cx="370712" cy="250945"/>
              <a:chOff x="1941414" y="2381221"/>
              <a:chExt cx="344587" cy="270379"/>
            </a:xfrm>
          </p:grpSpPr>
          <p:pic>
            <p:nvPicPr>
              <p:cNvPr id="50" name="Graphic 34">
                <a:extLst>
                  <a:ext uri="{FF2B5EF4-FFF2-40B4-BE49-F238E27FC236}">
                    <a16:creationId xmlns:a16="http://schemas.microsoft.com/office/drawing/2014/main" id="{12383AA3-0A2C-4813-B53F-8925C141E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41414" y="2381221"/>
                <a:ext cx="210831" cy="214664"/>
              </a:xfrm>
              <a:prstGeom prst="rect">
                <a:avLst/>
              </a:prstGeom>
            </p:spPr>
          </p:pic>
          <p:pic>
            <p:nvPicPr>
              <p:cNvPr id="51" name="Graphic 34">
                <a:extLst>
                  <a:ext uri="{FF2B5EF4-FFF2-40B4-BE49-F238E27FC236}">
                    <a16:creationId xmlns:a16="http://schemas.microsoft.com/office/drawing/2014/main" id="{32056D5A-F3B2-468A-ADDF-675C06D4D6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29152" y="2491899"/>
                <a:ext cx="156849" cy="159701"/>
              </a:xfrm>
              <a:prstGeom prst="rect">
                <a:avLst/>
              </a:prstGeom>
            </p:spPr>
          </p:pic>
        </p:grp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EAE3A1D-31FF-418F-A76A-0B6603EB5252}"/>
                </a:ext>
              </a:extLst>
            </p:cNvPr>
            <p:cNvSpPr/>
            <p:nvPr/>
          </p:nvSpPr>
          <p:spPr bwMode="auto">
            <a:xfrm>
              <a:off x="503921" y="2967038"/>
              <a:ext cx="2237890" cy="43820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Target Deduplication</a:t>
              </a:r>
              <a:endParaRPr lang="ko-KR" altLang="en-US" sz="14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77FFFE-0EED-48B1-B273-60F439C0395A}"/>
              </a:ext>
            </a:extLst>
          </p:cNvPr>
          <p:cNvGrpSpPr/>
          <p:nvPr/>
        </p:nvGrpSpPr>
        <p:grpSpPr>
          <a:xfrm>
            <a:off x="503921" y="3566834"/>
            <a:ext cx="8125149" cy="438209"/>
            <a:chOff x="503921" y="3566834"/>
            <a:chExt cx="8125149" cy="438209"/>
          </a:xfrm>
        </p:grpSpPr>
        <p:sp>
          <p:nvSpPr>
            <p:cNvPr id="32" name="화살표: 오각형 31">
              <a:extLst>
                <a:ext uri="{FF2B5EF4-FFF2-40B4-BE49-F238E27FC236}">
                  <a16:creationId xmlns:a16="http://schemas.microsoft.com/office/drawing/2014/main" id="{6E9E00F1-0EAE-4168-B43F-E18E29FBFB80}"/>
                </a:ext>
              </a:extLst>
            </p:cNvPr>
            <p:cNvSpPr/>
            <p:nvPr/>
          </p:nvSpPr>
          <p:spPr bwMode="auto">
            <a:xfrm>
              <a:off x="3012738" y="3669744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rgbClr val="FF6600">
                    <a:shade val="30000"/>
                    <a:satMod val="115000"/>
                  </a:srgbClr>
                </a:gs>
                <a:gs pos="50000">
                  <a:srgbClr val="FF6600">
                    <a:shade val="67500"/>
                    <a:satMod val="115000"/>
                  </a:srgbClr>
                </a:gs>
                <a:gs pos="100000">
                  <a:srgbClr val="FF66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화살표: 오각형 32">
              <a:extLst>
                <a:ext uri="{FF2B5EF4-FFF2-40B4-BE49-F238E27FC236}">
                  <a16:creationId xmlns:a16="http://schemas.microsoft.com/office/drawing/2014/main" id="{F59BE87D-8611-4BAC-A1F6-2ECFF22C58EF}"/>
                </a:ext>
              </a:extLst>
            </p:cNvPr>
            <p:cNvSpPr/>
            <p:nvPr/>
          </p:nvSpPr>
          <p:spPr bwMode="auto">
            <a:xfrm>
              <a:off x="4190529" y="3669744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화살표: 오각형 33">
              <a:extLst>
                <a:ext uri="{FF2B5EF4-FFF2-40B4-BE49-F238E27FC236}">
                  <a16:creationId xmlns:a16="http://schemas.microsoft.com/office/drawing/2014/main" id="{B7295A7B-4288-450A-9F65-63FCAB994830}"/>
                </a:ext>
              </a:extLst>
            </p:cNvPr>
            <p:cNvSpPr/>
            <p:nvPr/>
          </p:nvSpPr>
          <p:spPr bwMode="auto">
            <a:xfrm>
              <a:off x="5368320" y="3669744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화살표: 오각형 34">
              <a:extLst>
                <a:ext uri="{FF2B5EF4-FFF2-40B4-BE49-F238E27FC236}">
                  <a16:creationId xmlns:a16="http://schemas.microsoft.com/office/drawing/2014/main" id="{26D45C98-7C15-4E3A-9A6F-CB1D8F7BF7F2}"/>
                </a:ext>
              </a:extLst>
            </p:cNvPr>
            <p:cNvSpPr/>
            <p:nvPr/>
          </p:nvSpPr>
          <p:spPr bwMode="auto">
            <a:xfrm>
              <a:off x="6546111" y="3669744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화살표: 오각형 35">
              <a:extLst>
                <a:ext uri="{FF2B5EF4-FFF2-40B4-BE49-F238E27FC236}">
                  <a16:creationId xmlns:a16="http://schemas.microsoft.com/office/drawing/2014/main" id="{77DE77AB-B856-40D1-9D6B-499284D83AF4}"/>
                </a:ext>
              </a:extLst>
            </p:cNvPr>
            <p:cNvSpPr/>
            <p:nvPr/>
          </p:nvSpPr>
          <p:spPr bwMode="auto">
            <a:xfrm>
              <a:off x="7723903" y="3669744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3001E533-657A-45FB-B591-B9164FEBD676}"/>
                </a:ext>
              </a:extLst>
            </p:cNvPr>
            <p:cNvGrpSpPr/>
            <p:nvPr/>
          </p:nvGrpSpPr>
          <p:grpSpPr>
            <a:xfrm>
              <a:off x="4416565" y="3674674"/>
              <a:ext cx="370712" cy="250945"/>
              <a:chOff x="1941414" y="2381221"/>
              <a:chExt cx="344587" cy="270379"/>
            </a:xfrm>
          </p:grpSpPr>
          <p:pic>
            <p:nvPicPr>
              <p:cNvPr id="53" name="Graphic 34">
                <a:extLst>
                  <a:ext uri="{FF2B5EF4-FFF2-40B4-BE49-F238E27FC236}">
                    <a16:creationId xmlns:a16="http://schemas.microsoft.com/office/drawing/2014/main" id="{7E02227B-C529-4D3B-9BD1-B1A5C830C2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41414" y="2381221"/>
                <a:ext cx="210831" cy="214664"/>
              </a:xfrm>
              <a:prstGeom prst="rect">
                <a:avLst/>
              </a:prstGeom>
            </p:spPr>
          </p:pic>
          <p:pic>
            <p:nvPicPr>
              <p:cNvPr id="54" name="Graphic 34">
                <a:extLst>
                  <a:ext uri="{FF2B5EF4-FFF2-40B4-BE49-F238E27FC236}">
                    <a16:creationId xmlns:a16="http://schemas.microsoft.com/office/drawing/2014/main" id="{FF263354-78E6-455C-A9D7-71C175656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29152" y="2491899"/>
                <a:ext cx="156849" cy="159701"/>
              </a:xfrm>
              <a:prstGeom prst="rect">
                <a:avLst/>
              </a:prstGeom>
            </p:spPr>
          </p:pic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017607C9-1503-4735-AD4A-36EAB4CA2193}"/>
                </a:ext>
              </a:extLst>
            </p:cNvPr>
            <p:cNvSpPr/>
            <p:nvPr/>
          </p:nvSpPr>
          <p:spPr bwMode="auto">
            <a:xfrm>
              <a:off x="503921" y="3566834"/>
              <a:ext cx="2237890" cy="43820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Source Deduplication</a:t>
              </a:r>
              <a:endParaRPr lang="ko-KR" altLang="en-US" sz="14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2FE4F9-8BDD-436E-BC97-9A8071682EBC}"/>
              </a:ext>
            </a:extLst>
          </p:cNvPr>
          <p:cNvGrpSpPr/>
          <p:nvPr/>
        </p:nvGrpSpPr>
        <p:grpSpPr>
          <a:xfrm>
            <a:off x="503921" y="4189312"/>
            <a:ext cx="8125149" cy="438209"/>
            <a:chOff x="503921" y="4189312"/>
            <a:chExt cx="8125149" cy="438209"/>
          </a:xfrm>
        </p:grpSpPr>
        <p:sp>
          <p:nvSpPr>
            <p:cNvPr id="37" name="화살표: 오각형 36">
              <a:extLst>
                <a:ext uri="{FF2B5EF4-FFF2-40B4-BE49-F238E27FC236}">
                  <a16:creationId xmlns:a16="http://schemas.microsoft.com/office/drawing/2014/main" id="{3980BA03-51AF-4C9A-A19B-8288CF6976E3}"/>
                </a:ext>
              </a:extLst>
            </p:cNvPr>
            <p:cNvSpPr/>
            <p:nvPr/>
          </p:nvSpPr>
          <p:spPr bwMode="auto">
            <a:xfrm>
              <a:off x="3012738" y="4307456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화살표: 오각형 37">
              <a:extLst>
                <a:ext uri="{FF2B5EF4-FFF2-40B4-BE49-F238E27FC236}">
                  <a16:creationId xmlns:a16="http://schemas.microsoft.com/office/drawing/2014/main" id="{FD924DC5-72AC-49D2-A30E-00EF97901DF8}"/>
                </a:ext>
              </a:extLst>
            </p:cNvPr>
            <p:cNvSpPr/>
            <p:nvPr/>
          </p:nvSpPr>
          <p:spPr bwMode="auto">
            <a:xfrm>
              <a:off x="4190529" y="4307456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화살표: 오각형 38">
              <a:extLst>
                <a:ext uri="{FF2B5EF4-FFF2-40B4-BE49-F238E27FC236}">
                  <a16:creationId xmlns:a16="http://schemas.microsoft.com/office/drawing/2014/main" id="{6DCB3920-42A1-4016-98A8-17662E8720A1}"/>
                </a:ext>
              </a:extLst>
            </p:cNvPr>
            <p:cNvSpPr/>
            <p:nvPr/>
          </p:nvSpPr>
          <p:spPr bwMode="auto">
            <a:xfrm>
              <a:off x="5368320" y="4307456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화살표: 오각형 39">
              <a:extLst>
                <a:ext uri="{FF2B5EF4-FFF2-40B4-BE49-F238E27FC236}">
                  <a16:creationId xmlns:a16="http://schemas.microsoft.com/office/drawing/2014/main" id="{AE22B41B-E7E0-418B-AE4C-B63003A5E837}"/>
                </a:ext>
              </a:extLst>
            </p:cNvPr>
            <p:cNvSpPr/>
            <p:nvPr/>
          </p:nvSpPr>
          <p:spPr bwMode="auto">
            <a:xfrm>
              <a:off x="6546111" y="4307456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화살표: 오각형 40">
              <a:extLst>
                <a:ext uri="{FF2B5EF4-FFF2-40B4-BE49-F238E27FC236}">
                  <a16:creationId xmlns:a16="http://schemas.microsoft.com/office/drawing/2014/main" id="{197B29E9-C195-4C2C-91AE-3E47CFB0B7CB}"/>
                </a:ext>
              </a:extLst>
            </p:cNvPr>
            <p:cNvSpPr/>
            <p:nvPr/>
          </p:nvSpPr>
          <p:spPr bwMode="auto">
            <a:xfrm>
              <a:off x="7723903" y="4307456"/>
              <a:ext cx="905167" cy="25584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81943F8F-062A-4AAF-9007-8B8B226D782E}"/>
                </a:ext>
              </a:extLst>
            </p:cNvPr>
            <p:cNvGrpSpPr/>
            <p:nvPr/>
          </p:nvGrpSpPr>
          <p:grpSpPr>
            <a:xfrm>
              <a:off x="3237635" y="4308800"/>
              <a:ext cx="370712" cy="250945"/>
              <a:chOff x="1941414" y="2381221"/>
              <a:chExt cx="344587" cy="270379"/>
            </a:xfrm>
          </p:grpSpPr>
          <p:pic>
            <p:nvPicPr>
              <p:cNvPr id="56" name="Graphic 34">
                <a:extLst>
                  <a:ext uri="{FF2B5EF4-FFF2-40B4-BE49-F238E27FC236}">
                    <a16:creationId xmlns:a16="http://schemas.microsoft.com/office/drawing/2014/main" id="{D44FF2A8-E0EB-44D9-B0B8-48BA9C34C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941414" y="2381221"/>
                <a:ext cx="210831" cy="214664"/>
              </a:xfrm>
              <a:prstGeom prst="rect">
                <a:avLst/>
              </a:prstGeom>
            </p:spPr>
          </p:pic>
          <p:pic>
            <p:nvPicPr>
              <p:cNvPr id="57" name="Graphic 34">
                <a:extLst>
                  <a:ext uri="{FF2B5EF4-FFF2-40B4-BE49-F238E27FC236}">
                    <a16:creationId xmlns:a16="http://schemas.microsoft.com/office/drawing/2014/main" id="{863F68CE-3DCA-4CE5-AFD9-0C7D42AEB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129152" y="2491899"/>
                <a:ext cx="156849" cy="159701"/>
              </a:xfrm>
              <a:prstGeom prst="rect">
                <a:avLst/>
              </a:prstGeom>
            </p:spPr>
          </p:pic>
        </p:grp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350DCE6-A777-4AF8-B503-8CE7563FC37A}"/>
                </a:ext>
              </a:extLst>
            </p:cNvPr>
            <p:cNvSpPr/>
            <p:nvPr/>
          </p:nvSpPr>
          <p:spPr bwMode="auto">
            <a:xfrm>
              <a:off x="503921" y="4189312"/>
              <a:ext cx="2237890" cy="43820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 dirty="0">
                  <a:solidFill>
                    <a:schemeClr val="bg1"/>
                  </a:solidFill>
                </a:rPr>
                <a:t>Change Block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54196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ontent Placeholder 5">
            <a:extLst>
              <a:ext uri="{FF2B5EF4-FFF2-40B4-BE49-F238E27FC236}">
                <a16:creationId xmlns:a16="http://schemas.microsoft.com/office/drawing/2014/main" id="{287D01A4-DAEA-4263-B3BD-F87DC624D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065521"/>
              </p:ext>
            </p:extLst>
          </p:nvPr>
        </p:nvGraphicFramePr>
        <p:xfrm>
          <a:off x="462756" y="842964"/>
          <a:ext cx="8218488" cy="3781424"/>
        </p:xfrm>
        <a:graphic>
          <a:graphicData uri="http://schemas.openxmlformats.org/drawingml/2006/table">
            <a:tbl>
              <a:tblPr firstRow="1" bandRow="1"/>
              <a:tblGrid>
                <a:gridCol w="1879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4467">
                  <a:extLst>
                    <a:ext uri="{9D8B030D-6E8A-4147-A177-3AD203B41FA5}">
                      <a16:colId xmlns:a16="http://schemas.microsoft.com/office/drawing/2014/main" val="778849699"/>
                    </a:ext>
                  </a:extLst>
                </a:gridCol>
              </a:tblGrid>
              <a:tr h="324024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백업 방식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설명</a:t>
                      </a:r>
                      <a:endParaRPr 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Backup Chain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480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Active full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현재 사용 중인 전체 데이터 백업 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480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Forever Forward incremental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68604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영구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증분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백업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가장 마지막 데이터만 전체 백업 유지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4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480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Forward incremental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영구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증분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백업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(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주 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회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합성 풀 백업 자동 생성</a:t>
                      </a:r>
                      <a:r>
                        <a:rPr lang="en-US" altLang="ko-KR" sz="11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1480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Reverse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incremental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마지막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증분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백업을 풀 백업으로 자동 생성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480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Synthetic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full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전체 백업본과 </a:t>
                      </a:r>
                      <a:r>
                        <a:rPr lang="ko-KR" altLang="en-US" sz="1100" dirty="0" err="1">
                          <a:solidFill>
                            <a:schemeClr val="bg1"/>
                          </a:solidFill>
                        </a:rPr>
                        <a:t>증분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 백업을 합성하여 새로운 전체 백업 생성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백업 방식</a:t>
            </a:r>
            <a:endParaRPr lang="ko-KR" altLang="en-US" dirty="0"/>
          </a:p>
        </p:txBody>
      </p:sp>
      <p:grpSp>
        <p:nvGrpSpPr>
          <p:cNvPr id="33" name="Group 73">
            <a:extLst>
              <a:ext uri="{FF2B5EF4-FFF2-40B4-BE49-F238E27FC236}">
                <a16:creationId xmlns:a16="http://schemas.microsoft.com/office/drawing/2014/main" id="{FB76001B-0C30-45C1-B61A-29B3C9B9F074}"/>
              </a:ext>
            </a:extLst>
          </p:cNvPr>
          <p:cNvGrpSpPr>
            <a:grpSpLocks noChangeAspect="1"/>
          </p:cNvGrpSpPr>
          <p:nvPr/>
        </p:nvGrpSpPr>
        <p:grpSpPr>
          <a:xfrm>
            <a:off x="5040572" y="3302758"/>
            <a:ext cx="3543580" cy="589679"/>
            <a:chOff x="1442344" y="1768169"/>
            <a:chExt cx="6081984" cy="3284659"/>
          </a:xfrm>
        </p:grpSpPr>
        <p:sp>
          <p:nvSpPr>
            <p:cNvPr id="34" name="Rounded Rectangle 74">
              <a:extLst>
                <a:ext uri="{FF2B5EF4-FFF2-40B4-BE49-F238E27FC236}">
                  <a16:creationId xmlns:a16="http://schemas.microsoft.com/office/drawing/2014/main" id="{3350DA05-DE45-4D84-82BD-85F2B1D97FEA}"/>
                </a:ext>
              </a:extLst>
            </p:cNvPr>
            <p:cNvSpPr/>
            <p:nvPr/>
          </p:nvSpPr>
          <p:spPr bwMode="auto">
            <a:xfrm>
              <a:off x="1442344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75">
              <a:extLst>
                <a:ext uri="{FF2B5EF4-FFF2-40B4-BE49-F238E27FC236}">
                  <a16:creationId xmlns:a16="http://schemas.microsoft.com/office/drawing/2014/main" id="{91D505AD-B7EE-4B12-822F-8A11F168744F}"/>
                </a:ext>
              </a:extLst>
            </p:cNvPr>
            <p:cNvSpPr/>
            <p:nvPr/>
          </p:nvSpPr>
          <p:spPr bwMode="auto">
            <a:xfrm>
              <a:off x="6732240" y="2060848"/>
              <a:ext cx="792088" cy="1764195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76">
              <a:extLst>
                <a:ext uri="{FF2B5EF4-FFF2-40B4-BE49-F238E27FC236}">
                  <a16:creationId xmlns:a16="http://schemas.microsoft.com/office/drawing/2014/main" id="{DB90A0A5-095D-4670-A996-A81AD1606EFE}"/>
                </a:ext>
              </a:extLst>
            </p:cNvPr>
            <p:cNvSpPr/>
            <p:nvPr/>
          </p:nvSpPr>
          <p:spPr bwMode="auto">
            <a:xfrm>
              <a:off x="2323993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77">
              <a:extLst>
                <a:ext uri="{FF2B5EF4-FFF2-40B4-BE49-F238E27FC236}">
                  <a16:creationId xmlns:a16="http://schemas.microsoft.com/office/drawing/2014/main" id="{425C1D7A-865F-4FAE-9B70-8CFA7D549502}"/>
                </a:ext>
              </a:extLst>
            </p:cNvPr>
            <p:cNvSpPr/>
            <p:nvPr/>
          </p:nvSpPr>
          <p:spPr bwMode="auto">
            <a:xfrm>
              <a:off x="3205642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78">
              <a:extLst>
                <a:ext uri="{FF2B5EF4-FFF2-40B4-BE49-F238E27FC236}">
                  <a16:creationId xmlns:a16="http://schemas.microsoft.com/office/drawing/2014/main" id="{F3DE4EA9-F275-4182-9A56-3925FAF5D426}"/>
                </a:ext>
              </a:extLst>
            </p:cNvPr>
            <p:cNvSpPr/>
            <p:nvPr/>
          </p:nvSpPr>
          <p:spPr bwMode="auto">
            <a:xfrm>
              <a:off x="4087291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ounded Rectangle 79">
              <a:extLst>
                <a:ext uri="{FF2B5EF4-FFF2-40B4-BE49-F238E27FC236}">
                  <a16:creationId xmlns:a16="http://schemas.microsoft.com/office/drawing/2014/main" id="{A830FFB6-F338-4F2D-9015-1027EE93B523}"/>
                </a:ext>
              </a:extLst>
            </p:cNvPr>
            <p:cNvSpPr/>
            <p:nvPr/>
          </p:nvSpPr>
          <p:spPr bwMode="auto">
            <a:xfrm>
              <a:off x="4968940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ounded Rectangle 80">
              <a:extLst>
                <a:ext uri="{FF2B5EF4-FFF2-40B4-BE49-F238E27FC236}">
                  <a16:creationId xmlns:a16="http://schemas.microsoft.com/office/drawing/2014/main" id="{4483A7B4-895E-469C-AF97-903EED01714C}"/>
                </a:ext>
              </a:extLst>
            </p:cNvPr>
            <p:cNvSpPr/>
            <p:nvPr/>
          </p:nvSpPr>
          <p:spPr bwMode="auto">
            <a:xfrm>
              <a:off x="5850589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81">
              <a:extLst>
                <a:ext uri="{FF2B5EF4-FFF2-40B4-BE49-F238E27FC236}">
                  <a16:creationId xmlns:a16="http://schemas.microsoft.com/office/drawing/2014/main" id="{1EC7C421-444D-44B7-98F0-0B951AC0D516}"/>
                </a:ext>
              </a:extLst>
            </p:cNvPr>
            <p:cNvCxnSpPr/>
            <p:nvPr/>
          </p:nvCxnSpPr>
          <p:spPr>
            <a:xfrm>
              <a:off x="1549336" y="4365104"/>
              <a:ext cx="5868000" cy="0"/>
            </a:xfrm>
            <a:prstGeom prst="straightConnector1">
              <a:avLst/>
            </a:prstGeom>
            <a:ln w="19050" cmpd="sng">
              <a:solidFill>
                <a:srgbClr val="3F96D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82">
              <a:extLst>
                <a:ext uri="{FF2B5EF4-FFF2-40B4-BE49-F238E27FC236}">
                  <a16:creationId xmlns:a16="http://schemas.microsoft.com/office/drawing/2014/main" id="{BC6F70CF-57BA-4851-B6CD-5B94878819DB}"/>
                </a:ext>
              </a:extLst>
            </p:cNvPr>
            <p:cNvCxnSpPr/>
            <p:nvPr/>
          </p:nvCxnSpPr>
          <p:spPr>
            <a:xfrm>
              <a:off x="1442344" y="3933056"/>
              <a:ext cx="6081984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83">
              <a:extLst>
                <a:ext uri="{FF2B5EF4-FFF2-40B4-BE49-F238E27FC236}">
                  <a16:creationId xmlns:a16="http://schemas.microsoft.com/office/drawing/2014/main" id="{6158AB25-285F-46AD-8460-2DE345FBB825}"/>
                </a:ext>
              </a:extLst>
            </p:cNvPr>
            <p:cNvCxnSpPr/>
            <p:nvPr/>
          </p:nvCxnSpPr>
          <p:spPr>
            <a:xfrm rot="5400000">
              <a:off x="1102144" y="4417272"/>
              <a:ext cx="6804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84">
              <a:extLst>
                <a:ext uri="{FF2B5EF4-FFF2-40B4-BE49-F238E27FC236}">
                  <a16:creationId xmlns:a16="http://schemas.microsoft.com/office/drawing/2014/main" id="{089C1EDB-B7DD-4156-A140-BE8008C47B95}"/>
                </a:ext>
              </a:extLst>
            </p:cNvPr>
            <p:cNvCxnSpPr/>
            <p:nvPr/>
          </p:nvCxnSpPr>
          <p:spPr>
            <a:xfrm rot="5400000">
              <a:off x="7184128" y="4417272"/>
              <a:ext cx="6804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4D715F8-254F-4058-A3E8-F585A366017E}"/>
                </a:ext>
              </a:extLst>
            </p:cNvPr>
            <p:cNvSpPr txBox="1"/>
            <p:nvPr/>
          </p:nvSpPr>
          <p:spPr>
            <a:xfrm>
              <a:off x="6750844" y="1768169"/>
              <a:ext cx="770363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0171BD-3C1A-4766-BD36-6B7A58F63672}"/>
                </a:ext>
              </a:extLst>
            </p:cNvPr>
            <p:cNvSpPr txBox="1"/>
            <p:nvPr/>
          </p:nvSpPr>
          <p:spPr>
            <a:xfrm>
              <a:off x="3296505" y="1888264"/>
              <a:ext cx="1345385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Incremental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E9C339-1DC1-4DA1-ADD5-C5B90854FDB0}"/>
                </a:ext>
              </a:extLst>
            </p:cNvPr>
            <p:cNvSpPr txBox="1"/>
            <p:nvPr/>
          </p:nvSpPr>
          <p:spPr>
            <a:xfrm>
              <a:off x="1702132" y="3974161"/>
              <a:ext cx="255872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BD03B26-CBF8-4AB1-8510-918A8AFC3211}"/>
                </a:ext>
              </a:extLst>
            </p:cNvPr>
            <p:cNvSpPr txBox="1"/>
            <p:nvPr/>
          </p:nvSpPr>
          <p:spPr>
            <a:xfrm>
              <a:off x="2570959" y="3974161"/>
              <a:ext cx="286134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75E9EED-33A1-4C5A-B4E2-63B45F5B9F67}"/>
                </a:ext>
              </a:extLst>
            </p:cNvPr>
            <p:cNvSpPr txBox="1"/>
            <p:nvPr/>
          </p:nvSpPr>
          <p:spPr>
            <a:xfrm>
              <a:off x="3472292" y="3974161"/>
              <a:ext cx="255872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Tue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25F9B4-8EB9-401D-9320-4DC8B7963557}"/>
                </a:ext>
              </a:extLst>
            </p:cNvPr>
            <p:cNvSpPr txBox="1"/>
            <p:nvPr/>
          </p:nvSpPr>
          <p:spPr>
            <a:xfrm>
              <a:off x="4326818" y="3974161"/>
              <a:ext cx="305395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Wed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35E7C2-0151-435A-A937-3EF1876EF266}"/>
                </a:ext>
              </a:extLst>
            </p:cNvPr>
            <p:cNvSpPr txBox="1"/>
            <p:nvPr/>
          </p:nvSpPr>
          <p:spPr>
            <a:xfrm>
              <a:off x="5232736" y="3974161"/>
              <a:ext cx="225606" cy="5143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cs typeface="Arial" panose="020B0604020202020204" pitchFamily="34" charset="0"/>
                </a:rPr>
                <a:t>Thu</a:t>
              </a:r>
              <a:endParaRPr lang="ru-RU" sz="6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A629D18-6CF4-4ABE-A671-575F6A8B7987}"/>
                </a:ext>
              </a:extLst>
            </p:cNvPr>
            <p:cNvSpPr txBox="1"/>
            <p:nvPr/>
          </p:nvSpPr>
          <p:spPr>
            <a:xfrm>
              <a:off x="6156864" y="3974161"/>
              <a:ext cx="170580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Fri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B8CC73C-6EAC-4282-AA73-67B0C77D362B}"/>
                </a:ext>
              </a:extLst>
            </p:cNvPr>
            <p:cNvSpPr txBox="1"/>
            <p:nvPr/>
          </p:nvSpPr>
          <p:spPr>
            <a:xfrm>
              <a:off x="7012868" y="3974161"/>
              <a:ext cx="217354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Sat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76033E-CD84-4F51-BD7A-5879012CD963}"/>
                </a:ext>
              </a:extLst>
            </p:cNvPr>
            <p:cNvSpPr txBox="1"/>
            <p:nvPr/>
          </p:nvSpPr>
          <p:spPr>
            <a:xfrm>
              <a:off x="4006443" y="4452790"/>
              <a:ext cx="918933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Backup Chain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73">
            <a:extLst>
              <a:ext uri="{FF2B5EF4-FFF2-40B4-BE49-F238E27FC236}">
                <a16:creationId xmlns:a16="http://schemas.microsoft.com/office/drawing/2014/main" id="{4363F23A-6AC5-4209-AD08-55DDCD6977DA}"/>
              </a:ext>
            </a:extLst>
          </p:cNvPr>
          <p:cNvGrpSpPr>
            <a:grpSpLocks noChangeAspect="1"/>
          </p:cNvGrpSpPr>
          <p:nvPr/>
        </p:nvGrpSpPr>
        <p:grpSpPr>
          <a:xfrm>
            <a:off x="5004798" y="1922392"/>
            <a:ext cx="3564583" cy="589679"/>
            <a:chOff x="1406300" y="1768169"/>
            <a:chExt cx="6118028" cy="3284659"/>
          </a:xfrm>
        </p:grpSpPr>
        <p:sp>
          <p:nvSpPr>
            <p:cNvPr id="66" name="Rounded Rectangle 76">
              <a:extLst>
                <a:ext uri="{FF2B5EF4-FFF2-40B4-BE49-F238E27FC236}">
                  <a16:creationId xmlns:a16="http://schemas.microsoft.com/office/drawing/2014/main" id="{0188ECAA-DA46-4562-BC31-9795DD451AEA}"/>
                </a:ext>
              </a:extLst>
            </p:cNvPr>
            <p:cNvSpPr/>
            <p:nvPr/>
          </p:nvSpPr>
          <p:spPr bwMode="auto">
            <a:xfrm>
              <a:off x="2323993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ounded Rectangle 77">
              <a:extLst>
                <a:ext uri="{FF2B5EF4-FFF2-40B4-BE49-F238E27FC236}">
                  <a16:creationId xmlns:a16="http://schemas.microsoft.com/office/drawing/2014/main" id="{8EBE9320-F8B4-46B1-AA39-E88E5F47C2DB}"/>
                </a:ext>
              </a:extLst>
            </p:cNvPr>
            <p:cNvSpPr/>
            <p:nvPr/>
          </p:nvSpPr>
          <p:spPr bwMode="auto">
            <a:xfrm>
              <a:off x="3205642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ounded Rectangle 78">
              <a:extLst>
                <a:ext uri="{FF2B5EF4-FFF2-40B4-BE49-F238E27FC236}">
                  <a16:creationId xmlns:a16="http://schemas.microsoft.com/office/drawing/2014/main" id="{042024C8-080A-4A37-A029-BD54FDBDB434}"/>
                </a:ext>
              </a:extLst>
            </p:cNvPr>
            <p:cNvSpPr/>
            <p:nvPr/>
          </p:nvSpPr>
          <p:spPr bwMode="auto">
            <a:xfrm>
              <a:off x="4087291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Rounded Rectangle 79">
              <a:extLst>
                <a:ext uri="{FF2B5EF4-FFF2-40B4-BE49-F238E27FC236}">
                  <a16:creationId xmlns:a16="http://schemas.microsoft.com/office/drawing/2014/main" id="{A1B2DC85-A3E5-4AC0-A479-012CA507E5AE}"/>
                </a:ext>
              </a:extLst>
            </p:cNvPr>
            <p:cNvSpPr/>
            <p:nvPr/>
          </p:nvSpPr>
          <p:spPr bwMode="auto">
            <a:xfrm>
              <a:off x="4968940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ounded Rectangle 80">
              <a:extLst>
                <a:ext uri="{FF2B5EF4-FFF2-40B4-BE49-F238E27FC236}">
                  <a16:creationId xmlns:a16="http://schemas.microsoft.com/office/drawing/2014/main" id="{346CEC23-FADC-4E89-BEE2-2362045B5943}"/>
                </a:ext>
              </a:extLst>
            </p:cNvPr>
            <p:cNvSpPr/>
            <p:nvPr/>
          </p:nvSpPr>
          <p:spPr bwMode="auto">
            <a:xfrm>
              <a:off x="5850589" y="3320987"/>
              <a:ext cx="792088" cy="504056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1" name="Straight Arrow Connector 81">
              <a:extLst>
                <a:ext uri="{FF2B5EF4-FFF2-40B4-BE49-F238E27FC236}">
                  <a16:creationId xmlns:a16="http://schemas.microsoft.com/office/drawing/2014/main" id="{6FB15CB6-3C5D-4B10-B2B8-B267BCEEC3EA}"/>
                </a:ext>
              </a:extLst>
            </p:cNvPr>
            <p:cNvCxnSpPr/>
            <p:nvPr/>
          </p:nvCxnSpPr>
          <p:spPr>
            <a:xfrm>
              <a:off x="1549336" y="4365104"/>
              <a:ext cx="5868000" cy="0"/>
            </a:xfrm>
            <a:prstGeom prst="straightConnector1">
              <a:avLst/>
            </a:prstGeom>
            <a:ln w="19050" cmpd="sng">
              <a:solidFill>
                <a:srgbClr val="3F96D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82">
              <a:extLst>
                <a:ext uri="{FF2B5EF4-FFF2-40B4-BE49-F238E27FC236}">
                  <a16:creationId xmlns:a16="http://schemas.microsoft.com/office/drawing/2014/main" id="{27BE168B-0143-4CEA-9931-8EBAC96F2CD4}"/>
                </a:ext>
              </a:extLst>
            </p:cNvPr>
            <p:cNvCxnSpPr/>
            <p:nvPr/>
          </p:nvCxnSpPr>
          <p:spPr>
            <a:xfrm>
              <a:off x="1442344" y="3933056"/>
              <a:ext cx="6081984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83">
              <a:extLst>
                <a:ext uri="{FF2B5EF4-FFF2-40B4-BE49-F238E27FC236}">
                  <a16:creationId xmlns:a16="http://schemas.microsoft.com/office/drawing/2014/main" id="{6DC9EFD8-56B4-400C-881A-04019E7581F4}"/>
                </a:ext>
              </a:extLst>
            </p:cNvPr>
            <p:cNvCxnSpPr/>
            <p:nvPr/>
          </p:nvCxnSpPr>
          <p:spPr>
            <a:xfrm rot="5400000">
              <a:off x="1102144" y="4417272"/>
              <a:ext cx="6804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84">
              <a:extLst>
                <a:ext uri="{FF2B5EF4-FFF2-40B4-BE49-F238E27FC236}">
                  <a16:creationId xmlns:a16="http://schemas.microsoft.com/office/drawing/2014/main" id="{3E02590A-C7EB-44D9-9260-E42775A2E219}"/>
                </a:ext>
              </a:extLst>
            </p:cNvPr>
            <p:cNvCxnSpPr/>
            <p:nvPr/>
          </p:nvCxnSpPr>
          <p:spPr>
            <a:xfrm rot="5400000">
              <a:off x="7184128" y="4417272"/>
              <a:ext cx="6804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7E621BC-A84C-4B10-B825-C1E0F55DCA8B}"/>
                </a:ext>
              </a:extLst>
            </p:cNvPr>
            <p:cNvSpPr txBox="1"/>
            <p:nvPr/>
          </p:nvSpPr>
          <p:spPr>
            <a:xfrm>
              <a:off x="4022658" y="1888264"/>
              <a:ext cx="1345384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Incremental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130791A-1C3A-4D8E-BC69-F090EDDCE3CE}"/>
                </a:ext>
              </a:extLst>
            </p:cNvPr>
            <p:cNvSpPr txBox="1"/>
            <p:nvPr/>
          </p:nvSpPr>
          <p:spPr>
            <a:xfrm>
              <a:off x="1702131" y="3974161"/>
              <a:ext cx="255872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80C374C-2C80-4E80-9FB4-0507DBD14DEF}"/>
                </a:ext>
              </a:extLst>
            </p:cNvPr>
            <p:cNvSpPr txBox="1"/>
            <p:nvPr/>
          </p:nvSpPr>
          <p:spPr>
            <a:xfrm>
              <a:off x="2570959" y="3974161"/>
              <a:ext cx="286134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7DB6CBA-2265-4BAD-88EF-1F1A5F5AB9BD}"/>
                </a:ext>
              </a:extLst>
            </p:cNvPr>
            <p:cNvSpPr txBox="1"/>
            <p:nvPr/>
          </p:nvSpPr>
          <p:spPr>
            <a:xfrm>
              <a:off x="3472292" y="3974161"/>
              <a:ext cx="255872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Tue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ABB0E6-EF62-4B10-AEDA-42DC760F3C6E}"/>
                </a:ext>
              </a:extLst>
            </p:cNvPr>
            <p:cNvSpPr txBox="1"/>
            <p:nvPr/>
          </p:nvSpPr>
          <p:spPr>
            <a:xfrm>
              <a:off x="4326818" y="3974161"/>
              <a:ext cx="305395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Wed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654F7DA-6029-4E38-91CE-9C76B077694F}"/>
                </a:ext>
              </a:extLst>
            </p:cNvPr>
            <p:cNvSpPr txBox="1"/>
            <p:nvPr/>
          </p:nvSpPr>
          <p:spPr>
            <a:xfrm>
              <a:off x="5232736" y="3974161"/>
              <a:ext cx="225606" cy="5143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>
                  <a:solidFill>
                    <a:schemeClr val="bg1"/>
                  </a:solidFill>
                  <a:cs typeface="Arial" panose="020B0604020202020204" pitchFamily="34" charset="0"/>
                </a:rPr>
                <a:t>Thu</a:t>
              </a:r>
              <a:endParaRPr lang="ru-RU" sz="6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4DFD668-E913-4EC0-81DD-DB96B2E373CA}"/>
                </a:ext>
              </a:extLst>
            </p:cNvPr>
            <p:cNvSpPr txBox="1"/>
            <p:nvPr/>
          </p:nvSpPr>
          <p:spPr>
            <a:xfrm>
              <a:off x="6156863" y="3974161"/>
              <a:ext cx="170580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Fri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9D7FE16-9C54-4DA2-AC93-D0E859D1ED92}"/>
                </a:ext>
              </a:extLst>
            </p:cNvPr>
            <p:cNvSpPr txBox="1"/>
            <p:nvPr/>
          </p:nvSpPr>
          <p:spPr>
            <a:xfrm>
              <a:off x="7012868" y="3974161"/>
              <a:ext cx="217354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Sat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6B1F857-051C-4549-BC04-35DF1E5FC322}"/>
                </a:ext>
              </a:extLst>
            </p:cNvPr>
            <p:cNvSpPr txBox="1"/>
            <p:nvPr/>
          </p:nvSpPr>
          <p:spPr>
            <a:xfrm>
              <a:off x="4006443" y="4452790"/>
              <a:ext cx="918932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Backup Chain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3" name="Rounded Rectangle 75">
              <a:extLst>
                <a:ext uri="{FF2B5EF4-FFF2-40B4-BE49-F238E27FC236}">
                  <a16:creationId xmlns:a16="http://schemas.microsoft.com/office/drawing/2014/main" id="{4398AE99-8BA9-45CA-892C-6A50C34BE5F3}"/>
                </a:ext>
              </a:extLst>
            </p:cNvPr>
            <p:cNvSpPr/>
            <p:nvPr/>
          </p:nvSpPr>
          <p:spPr bwMode="auto">
            <a:xfrm>
              <a:off x="1442344" y="2060847"/>
              <a:ext cx="792089" cy="1764193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82EF858-7161-43E3-9D45-C0D6759C40AD}"/>
                </a:ext>
              </a:extLst>
            </p:cNvPr>
            <p:cNvSpPr txBox="1"/>
            <p:nvPr/>
          </p:nvSpPr>
          <p:spPr>
            <a:xfrm>
              <a:off x="1406300" y="1768169"/>
              <a:ext cx="770363" cy="6000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6" name="Rounded Rectangle 80">
              <a:extLst>
                <a:ext uri="{FF2B5EF4-FFF2-40B4-BE49-F238E27FC236}">
                  <a16:creationId xmlns:a16="http://schemas.microsoft.com/office/drawing/2014/main" id="{7C13B2C1-D889-4CBE-A976-4B325231F656}"/>
                </a:ext>
              </a:extLst>
            </p:cNvPr>
            <p:cNvSpPr/>
            <p:nvPr/>
          </p:nvSpPr>
          <p:spPr bwMode="auto">
            <a:xfrm>
              <a:off x="6714072" y="3320987"/>
              <a:ext cx="792088" cy="504057"/>
            </a:xfrm>
            <a:prstGeom prst="roundRect">
              <a:avLst/>
            </a:prstGeom>
            <a:solidFill>
              <a:srgbClr val="685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00" spc="-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vrb</a:t>
              </a: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8" name="Group 8">
            <a:extLst>
              <a:ext uri="{FF2B5EF4-FFF2-40B4-BE49-F238E27FC236}">
                <a16:creationId xmlns:a16="http://schemas.microsoft.com/office/drawing/2014/main" id="{11C6F637-9F2E-49F0-8965-C204D69605B7}"/>
              </a:ext>
            </a:extLst>
          </p:cNvPr>
          <p:cNvGrpSpPr>
            <a:grpSpLocks noChangeAspect="1"/>
          </p:cNvGrpSpPr>
          <p:nvPr/>
        </p:nvGrpSpPr>
        <p:grpSpPr>
          <a:xfrm>
            <a:off x="5025798" y="1211363"/>
            <a:ext cx="3558353" cy="593872"/>
            <a:chOff x="365760" y="1523468"/>
            <a:chExt cx="7868733" cy="3234004"/>
          </a:xfrm>
        </p:grpSpPr>
        <p:sp>
          <p:nvSpPr>
            <p:cNvPr id="119" name="Rounded Rectangle 9">
              <a:extLst>
                <a:ext uri="{FF2B5EF4-FFF2-40B4-BE49-F238E27FC236}">
                  <a16:creationId xmlns:a16="http://schemas.microsoft.com/office/drawing/2014/main" id="{5D8F7DDB-8422-410B-B59D-71EE545D5E76}"/>
                </a:ext>
              </a:extLst>
            </p:cNvPr>
            <p:cNvSpPr/>
            <p:nvPr/>
          </p:nvSpPr>
          <p:spPr bwMode="auto">
            <a:xfrm>
              <a:off x="5660104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Rounded Rectangle 10">
              <a:extLst>
                <a:ext uri="{FF2B5EF4-FFF2-40B4-BE49-F238E27FC236}">
                  <a16:creationId xmlns:a16="http://schemas.microsoft.com/office/drawing/2014/main" id="{442230DF-B5D9-459A-80CB-854FF26C5D44}"/>
                </a:ext>
              </a:extLst>
            </p:cNvPr>
            <p:cNvSpPr/>
            <p:nvPr/>
          </p:nvSpPr>
          <p:spPr bwMode="auto">
            <a:xfrm>
              <a:off x="365760" y="2060848"/>
              <a:ext cx="792088" cy="1764195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ounded Rectangle 11">
              <a:extLst>
                <a:ext uri="{FF2B5EF4-FFF2-40B4-BE49-F238E27FC236}">
                  <a16:creationId xmlns:a16="http://schemas.microsoft.com/office/drawing/2014/main" id="{EE261056-E4E6-4D70-9FC1-07E7B7F442E6}"/>
                </a:ext>
              </a:extLst>
            </p:cNvPr>
            <p:cNvSpPr/>
            <p:nvPr/>
          </p:nvSpPr>
          <p:spPr bwMode="auto">
            <a:xfrm>
              <a:off x="1248151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Rounded Rectangle 12">
              <a:extLst>
                <a:ext uri="{FF2B5EF4-FFF2-40B4-BE49-F238E27FC236}">
                  <a16:creationId xmlns:a16="http://schemas.microsoft.com/office/drawing/2014/main" id="{00590F58-839B-4295-B671-BEBC5D4C4D21}"/>
                </a:ext>
              </a:extLst>
            </p:cNvPr>
            <p:cNvSpPr/>
            <p:nvPr/>
          </p:nvSpPr>
          <p:spPr bwMode="auto">
            <a:xfrm>
              <a:off x="2130542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ounded Rectangle 13">
              <a:extLst>
                <a:ext uri="{FF2B5EF4-FFF2-40B4-BE49-F238E27FC236}">
                  <a16:creationId xmlns:a16="http://schemas.microsoft.com/office/drawing/2014/main" id="{8121C9A3-AA51-4027-9A6F-D20BD6095FDA}"/>
                </a:ext>
              </a:extLst>
            </p:cNvPr>
            <p:cNvSpPr/>
            <p:nvPr/>
          </p:nvSpPr>
          <p:spPr bwMode="auto">
            <a:xfrm>
              <a:off x="3012933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ounded Rectangle 14">
              <a:extLst>
                <a:ext uri="{FF2B5EF4-FFF2-40B4-BE49-F238E27FC236}">
                  <a16:creationId xmlns:a16="http://schemas.microsoft.com/office/drawing/2014/main" id="{AA2330F9-1A9D-4F51-B2E7-0CDAB52D8664}"/>
                </a:ext>
              </a:extLst>
            </p:cNvPr>
            <p:cNvSpPr/>
            <p:nvPr/>
          </p:nvSpPr>
          <p:spPr bwMode="auto">
            <a:xfrm>
              <a:off x="3895324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Rounded Rectangle 15">
              <a:extLst>
                <a:ext uri="{FF2B5EF4-FFF2-40B4-BE49-F238E27FC236}">
                  <a16:creationId xmlns:a16="http://schemas.microsoft.com/office/drawing/2014/main" id="{2E646AD2-13AE-401C-8212-D249CB62E33D}"/>
                </a:ext>
              </a:extLst>
            </p:cNvPr>
            <p:cNvSpPr/>
            <p:nvPr/>
          </p:nvSpPr>
          <p:spPr bwMode="auto">
            <a:xfrm>
              <a:off x="4777715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6" name="Straight Arrow Connector 16">
              <a:extLst>
                <a:ext uri="{FF2B5EF4-FFF2-40B4-BE49-F238E27FC236}">
                  <a16:creationId xmlns:a16="http://schemas.microsoft.com/office/drawing/2014/main" id="{17D61ECA-8B60-4B80-B174-B3CAA2706033}"/>
                </a:ext>
              </a:extLst>
            </p:cNvPr>
            <p:cNvCxnSpPr/>
            <p:nvPr/>
          </p:nvCxnSpPr>
          <p:spPr>
            <a:xfrm>
              <a:off x="477200" y="4365104"/>
              <a:ext cx="5868000" cy="0"/>
            </a:xfrm>
            <a:prstGeom prst="straightConnector1">
              <a:avLst/>
            </a:prstGeom>
            <a:ln w="19050" cmpd="sng">
              <a:solidFill>
                <a:srgbClr val="3F96D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7">
              <a:extLst>
                <a:ext uri="{FF2B5EF4-FFF2-40B4-BE49-F238E27FC236}">
                  <a16:creationId xmlns:a16="http://schemas.microsoft.com/office/drawing/2014/main" id="{EFB53213-5B18-4825-8977-E097927036F2}"/>
                </a:ext>
              </a:extLst>
            </p:cNvPr>
            <p:cNvCxnSpPr/>
            <p:nvPr/>
          </p:nvCxnSpPr>
          <p:spPr>
            <a:xfrm>
              <a:off x="370208" y="3933056"/>
              <a:ext cx="78408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8">
              <a:extLst>
                <a:ext uri="{FF2B5EF4-FFF2-40B4-BE49-F238E27FC236}">
                  <a16:creationId xmlns:a16="http://schemas.microsoft.com/office/drawing/2014/main" id="{1C18F3D9-4FA7-4E01-B85C-B19FB7BE971A}"/>
                </a:ext>
              </a:extLst>
            </p:cNvPr>
            <p:cNvCxnSpPr/>
            <p:nvPr/>
          </p:nvCxnSpPr>
          <p:spPr>
            <a:xfrm rot="5400000">
              <a:off x="30008" y="4417272"/>
              <a:ext cx="6804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9">
              <a:extLst>
                <a:ext uri="{FF2B5EF4-FFF2-40B4-BE49-F238E27FC236}">
                  <a16:creationId xmlns:a16="http://schemas.microsoft.com/office/drawing/2014/main" id="{E2406955-2829-433B-9D6A-B8887DB2F35A}"/>
                </a:ext>
              </a:extLst>
            </p:cNvPr>
            <p:cNvCxnSpPr/>
            <p:nvPr/>
          </p:nvCxnSpPr>
          <p:spPr>
            <a:xfrm rot="5400000">
              <a:off x="6111992" y="4417272"/>
              <a:ext cx="6804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29383C4-E570-412A-9FB6-204D982AC927}"/>
                </a:ext>
              </a:extLst>
            </p:cNvPr>
            <p:cNvSpPr txBox="1"/>
            <p:nvPr/>
          </p:nvSpPr>
          <p:spPr>
            <a:xfrm>
              <a:off x="373979" y="1763298"/>
              <a:ext cx="863978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545F728-F46F-4F5B-AE0C-232CD5472437}"/>
                </a:ext>
              </a:extLst>
            </p:cNvPr>
            <p:cNvSpPr txBox="1"/>
            <p:nvPr/>
          </p:nvSpPr>
          <p:spPr>
            <a:xfrm>
              <a:off x="3064092" y="2208642"/>
              <a:ext cx="1586016" cy="1866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Incremental backups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CA98DE2-2A60-4F9D-A30D-7414A9AE8CB3}"/>
                </a:ext>
              </a:extLst>
            </p:cNvPr>
            <p:cNvSpPr txBox="1"/>
            <p:nvPr/>
          </p:nvSpPr>
          <p:spPr>
            <a:xfrm>
              <a:off x="629998" y="3974161"/>
              <a:ext cx="286965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661EA14-BE1B-49CF-8EC6-487D5E8456AB}"/>
                </a:ext>
              </a:extLst>
            </p:cNvPr>
            <p:cNvSpPr txBox="1"/>
            <p:nvPr/>
          </p:nvSpPr>
          <p:spPr>
            <a:xfrm>
              <a:off x="1498821" y="3974161"/>
              <a:ext cx="320905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73FF2F2-718B-4261-B90D-333C7D6754D1}"/>
                </a:ext>
              </a:extLst>
            </p:cNvPr>
            <p:cNvSpPr txBox="1"/>
            <p:nvPr/>
          </p:nvSpPr>
          <p:spPr>
            <a:xfrm>
              <a:off x="2400157" y="3974161"/>
              <a:ext cx="286965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Tue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3A13AA2-461A-42E0-BDC8-E6ACD5273820}"/>
                </a:ext>
              </a:extLst>
            </p:cNvPr>
            <p:cNvSpPr txBox="1"/>
            <p:nvPr/>
          </p:nvSpPr>
          <p:spPr>
            <a:xfrm>
              <a:off x="3254682" y="3974161"/>
              <a:ext cx="342507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Wed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50554DC2-7DB4-4FA7-A000-65AA26B22765}"/>
                </a:ext>
              </a:extLst>
            </p:cNvPr>
            <p:cNvSpPr txBox="1"/>
            <p:nvPr/>
          </p:nvSpPr>
          <p:spPr>
            <a:xfrm>
              <a:off x="4160601" y="3974161"/>
              <a:ext cx="293137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Thu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D2CEC2B-5207-4F11-B58C-DC72AA2BC24E}"/>
                </a:ext>
              </a:extLst>
            </p:cNvPr>
            <p:cNvSpPr txBox="1"/>
            <p:nvPr/>
          </p:nvSpPr>
          <p:spPr>
            <a:xfrm>
              <a:off x="5084729" y="3974161"/>
              <a:ext cx="191309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Fri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C0426270-7FF1-4793-8D17-4AF6E8D32C7C}"/>
                </a:ext>
              </a:extLst>
            </p:cNvPr>
            <p:cNvSpPr txBox="1"/>
            <p:nvPr/>
          </p:nvSpPr>
          <p:spPr>
            <a:xfrm>
              <a:off x="5940732" y="3974161"/>
              <a:ext cx="243767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Sat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5F125D5-F092-43DB-A933-1DF2368B00D2}"/>
                </a:ext>
              </a:extLst>
            </p:cNvPr>
            <p:cNvSpPr txBox="1"/>
            <p:nvPr/>
          </p:nvSpPr>
          <p:spPr>
            <a:xfrm>
              <a:off x="2934308" y="4452792"/>
              <a:ext cx="1030602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Backup Chain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0" name="Rounded Rectangle 30">
              <a:extLst>
                <a:ext uri="{FF2B5EF4-FFF2-40B4-BE49-F238E27FC236}">
                  <a16:creationId xmlns:a16="http://schemas.microsoft.com/office/drawing/2014/main" id="{D2DDEBC1-FF4E-4CBE-A0F1-986A431F9DA7}"/>
                </a:ext>
              </a:extLst>
            </p:cNvPr>
            <p:cNvSpPr/>
            <p:nvPr/>
          </p:nvSpPr>
          <p:spPr bwMode="auto">
            <a:xfrm>
              <a:off x="6542493" y="2060848"/>
              <a:ext cx="792088" cy="1764195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Rounded Rectangle 31">
              <a:extLst>
                <a:ext uri="{FF2B5EF4-FFF2-40B4-BE49-F238E27FC236}">
                  <a16:creationId xmlns:a16="http://schemas.microsoft.com/office/drawing/2014/main" id="{69DD607A-1449-45A1-A028-9400D4C2EDC3}"/>
                </a:ext>
              </a:extLst>
            </p:cNvPr>
            <p:cNvSpPr/>
            <p:nvPr/>
          </p:nvSpPr>
          <p:spPr bwMode="auto">
            <a:xfrm>
              <a:off x="7424882" y="3325302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2" name="Straight Arrow Connector 32">
              <a:extLst>
                <a:ext uri="{FF2B5EF4-FFF2-40B4-BE49-F238E27FC236}">
                  <a16:creationId xmlns:a16="http://schemas.microsoft.com/office/drawing/2014/main" id="{A3385FFE-2832-449D-BAC4-B423031C58B3}"/>
                </a:ext>
              </a:extLst>
            </p:cNvPr>
            <p:cNvCxnSpPr/>
            <p:nvPr/>
          </p:nvCxnSpPr>
          <p:spPr>
            <a:xfrm>
              <a:off x="6542493" y="4348708"/>
              <a:ext cx="1692000" cy="0"/>
            </a:xfrm>
            <a:prstGeom prst="straightConnector1">
              <a:avLst/>
            </a:prstGeom>
            <a:ln w="19050" cmpd="sng">
              <a:solidFill>
                <a:srgbClr val="3F96D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9503509-5663-4BFE-9518-6CBDFCC58ADB}"/>
                </a:ext>
              </a:extLst>
            </p:cNvPr>
            <p:cNvSpPr txBox="1"/>
            <p:nvPr/>
          </p:nvSpPr>
          <p:spPr>
            <a:xfrm>
              <a:off x="7671848" y="3974161"/>
              <a:ext cx="320905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F758570-485F-4228-AB86-047CD1624F97}"/>
                </a:ext>
              </a:extLst>
            </p:cNvPr>
            <p:cNvSpPr txBox="1"/>
            <p:nvPr/>
          </p:nvSpPr>
          <p:spPr>
            <a:xfrm>
              <a:off x="6802282" y="3974161"/>
              <a:ext cx="286965" cy="1866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973DCFE-4171-40FC-9C1D-488A719F07F6}"/>
                </a:ext>
              </a:extLst>
            </p:cNvPr>
            <p:cNvSpPr txBox="1"/>
            <p:nvPr/>
          </p:nvSpPr>
          <p:spPr>
            <a:xfrm>
              <a:off x="5985116" y="1523468"/>
              <a:ext cx="1901220" cy="3732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Active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7" name="Group 64">
            <a:extLst>
              <a:ext uri="{FF2B5EF4-FFF2-40B4-BE49-F238E27FC236}">
                <a16:creationId xmlns:a16="http://schemas.microsoft.com/office/drawing/2014/main" id="{A4C4DF68-0402-4F2E-A68B-DB5288CE08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0572" y="4016539"/>
            <a:ext cx="3543579" cy="587959"/>
            <a:chOff x="250356" y="1410618"/>
            <a:chExt cx="7966614" cy="3674572"/>
          </a:xfrm>
        </p:grpSpPr>
        <p:sp>
          <p:nvSpPr>
            <p:cNvPr id="148" name="Rounded Rectangle 65">
              <a:extLst>
                <a:ext uri="{FF2B5EF4-FFF2-40B4-BE49-F238E27FC236}">
                  <a16:creationId xmlns:a16="http://schemas.microsoft.com/office/drawing/2014/main" id="{9AFA5B09-542B-4289-BFDF-66AED3DF94BA}"/>
                </a:ext>
              </a:extLst>
            </p:cNvPr>
            <p:cNvSpPr/>
            <p:nvPr/>
          </p:nvSpPr>
          <p:spPr bwMode="auto">
            <a:xfrm>
              <a:off x="5660104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Rounded Rectangle 66">
              <a:extLst>
                <a:ext uri="{FF2B5EF4-FFF2-40B4-BE49-F238E27FC236}">
                  <a16:creationId xmlns:a16="http://schemas.microsoft.com/office/drawing/2014/main" id="{EC4171DE-D3C4-4EF4-BB47-0AE1C0974EEB}"/>
                </a:ext>
              </a:extLst>
            </p:cNvPr>
            <p:cNvSpPr/>
            <p:nvPr/>
          </p:nvSpPr>
          <p:spPr bwMode="auto">
            <a:xfrm>
              <a:off x="365760" y="2060848"/>
              <a:ext cx="792088" cy="1764195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Rounded Rectangle 67">
              <a:extLst>
                <a:ext uri="{FF2B5EF4-FFF2-40B4-BE49-F238E27FC236}">
                  <a16:creationId xmlns:a16="http://schemas.microsoft.com/office/drawing/2014/main" id="{7137131B-9E30-4605-ABA1-3F07DE63C4D3}"/>
                </a:ext>
              </a:extLst>
            </p:cNvPr>
            <p:cNvSpPr/>
            <p:nvPr/>
          </p:nvSpPr>
          <p:spPr bwMode="auto">
            <a:xfrm>
              <a:off x="1248151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Rounded Rectangle 68">
              <a:extLst>
                <a:ext uri="{FF2B5EF4-FFF2-40B4-BE49-F238E27FC236}">
                  <a16:creationId xmlns:a16="http://schemas.microsoft.com/office/drawing/2014/main" id="{67607084-DA37-43D2-9ECE-2AAAD289E7F9}"/>
                </a:ext>
              </a:extLst>
            </p:cNvPr>
            <p:cNvSpPr/>
            <p:nvPr/>
          </p:nvSpPr>
          <p:spPr bwMode="auto">
            <a:xfrm>
              <a:off x="2130542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Rounded Rectangle 69">
              <a:extLst>
                <a:ext uri="{FF2B5EF4-FFF2-40B4-BE49-F238E27FC236}">
                  <a16:creationId xmlns:a16="http://schemas.microsoft.com/office/drawing/2014/main" id="{6E6D2C42-0995-440C-A49A-1FBFF5A89D08}"/>
                </a:ext>
              </a:extLst>
            </p:cNvPr>
            <p:cNvSpPr/>
            <p:nvPr/>
          </p:nvSpPr>
          <p:spPr bwMode="auto">
            <a:xfrm>
              <a:off x="3012933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Rounded Rectangle 70">
              <a:extLst>
                <a:ext uri="{FF2B5EF4-FFF2-40B4-BE49-F238E27FC236}">
                  <a16:creationId xmlns:a16="http://schemas.microsoft.com/office/drawing/2014/main" id="{774C6E66-7D5B-45DA-8817-2A9791FCB5F8}"/>
                </a:ext>
              </a:extLst>
            </p:cNvPr>
            <p:cNvSpPr/>
            <p:nvPr/>
          </p:nvSpPr>
          <p:spPr bwMode="auto">
            <a:xfrm>
              <a:off x="4777715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4" name="Straight Connector 71">
              <a:extLst>
                <a:ext uri="{FF2B5EF4-FFF2-40B4-BE49-F238E27FC236}">
                  <a16:creationId xmlns:a16="http://schemas.microsoft.com/office/drawing/2014/main" id="{A01FC4F9-0F29-4058-804D-742CD78477A0}"/>
                </a:ext>
              </a:extLst>
            </p:cNvPr>
            <p:cNvCxnSpPr/>
            <p:nvPr/>
          </p:nvCxnSpPr>
          <p:spPr>
            <a:xfrm>
              <a:off x="370208" y="3933056"/>
              <a:ext cx="78408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CC92D28-3D3A-4B11-A20B-05455194A43F}"/>
                </a:ext>
              </a:extLst>
            </p:cNvPr>
            <p:cNvSpPr txBox="1"/>
            <p:nvPr/>
          </p:nvSpPr>
          <p:spPr>
            <a:xfrm>
              <a:off x="407187" y="1719685"/>
              <a:ext cx="2494184" cy="6059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2FADA01-672D-46F4-B681-8E7441056909}"/>
                </a:ext>
              </a:extLst>
            </p:cNvPr>
            <p:cNvSpPr txBox="1"/>
            <p:nvPr/>
          </p:nvSpPr>
          <p:spPr>
            <a:xfrm>
              <a:off x="3111751" y="2151827"/>
              <a:ext cx="1852377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Incremental backups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652EBB4-743B-4E89-8440-B01BC1DD33EE}"/>
                </a:ext>
              </a:extLst>
            </p:cNvPr>
            <p:cNvSpPr txBox="1"/>
            <p:nvPr/>
          </p:nvSpPr>
          <p:spPr>
            <a:xfrm>
              <a:off x="629995" y="3974161"/>
              <a:ext cx="33515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95CC75E-ADDA-4050-9277-973E4EAC05ED}"/>
                </a:ext>
              </a:extLst>
            </p:cNvPr>
            <p:cNvSpPr txBox="1"/>
            <p:nvPr/>
          </p:nvSpPr>
          <p:spPr>
            <a:xfrm>
              <a:off x="1498821" y="3974161"/>
              <a:ext cx="37479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DB5D994-F282-423C-B7BF-881E98D0AAA6}"/>
                </a:ext>
              </a:extLst>
            </p:cNvPr>
            <p:cNvSpPr txBox="1"/>
            <p:nvPr/>
          </p:nvSpPr>
          <p:spPr>
            <a:xfrm>
              <a:off x="2400156" y="3974161"/>
              <a:ext cx="33515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Tue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5AD6C0A-1EBC-420C-A3CA-9242E6EA1BE1}"/>
                </a:ext>
              </a:extLst>
            </p:cNvPr>
            <p:cNvSpPr txBox="1"/>
            <p:nvPr/>
          </p:nvSpPr>
          <p:spPr>
            <a:xfrm>
              <a:off x="3254682" y="3974161"/>
              <a:ext cx="400028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Wed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57804C9-784C-4E1E-A723-B1CE833658B3}"/>
                </a:ext>
              </a:extLst>
            </p:cNvPr>
            <p:cNvSpPr txBox="1"/>
            <p:nvPr/>
          </p:nvSpPr>
          <p:spPr>
            <a:xfrm>
              <a:off x="4160598" y="3974161"/>
              <a:ext cx="342367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Thu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E68E354-7555-4E51-B2BF-AC737B5BDD1D}"/>
                </a:ext>
              </a:extLst>
            </p:cNvPr>
            <p:cNvSpPr txBox="1"/>
            <p:nvPr/>
          </p:nvSpPr>
          <p:spPr>
            <a:xfrm>
              <a:off x="5084730" y="3974161"/>
              <a:ext cx="223438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Fri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5C90247-50A1-4502-A9BE-A80D9DD58F1C}"/>
                </a:ext>
              </a:extLst>
            </p:cNvPr>
            <p:cNvSpPr txBox="1"/>
            <p:nvPr/>
          </p:nvSpPr>
          <p:spPr>
            <a:xfrm>
              <a:off x="5940732" y="3974161"/>
              <a:ext cx="284705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Sat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4" name="Rounded Rectangle 82">
              <a:extLst>
                <a:ext uri="{FF2B5EF4-FFF2-40B4-BE49-F238E27FC236}">
                  <a16:creationId xmlns:a16="http://schemas.microsoft.com/office/drawing/2014/main" id="{60664AB4-6794-4B2A-96E6-A3C4FBA80824}"/>
                </a:ext>
              </a:extLst>
            </p:cNvPr>
            <p:cNvSpPr/>
            <p:nvPr/>
          </p:nvSpPr>
          <p:spPr bwMode="auto">
            <a:xfrm>
              <a:off x="7424882" y="3325302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5" name="Straight Arrow Connector 83">
              <a:extLst>
                <a:ext uri="{FF2B5EF4-FFF2-40B4-BE49-F238E27FC236}">
                  <a16:creationId xmlns:a16="http://schemas.microsoft.com/office/drawing/2014/main" id="{4909A0DE-495C-4276-8209-A4517E5B7F76}"/>
                </a:ext>
              </a:extLst>
            </p:cNvPr>
            <p:cNvCxnSpPr/>
            <p:nvPr/>
          </p:nvCxnSpPr>
          <p:spPr>
            <a:xfrm rot="16200000">
              <a:off x="6590117" y="4707190"/>
              <a:ext cx="756000" cy="0"/>
            </a:xfrm>
            <a:prstGeom prst="straightConnector1">
              <a:avLst/>
            </a:prstGeom>
            <a:ln w="19050" cmpd="sng">
              <a:solidFill>
                <a:srgbClr val="3F96D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F6AE3EE-8176-44DE-88D3-F8F463F9A7B9}"/>
                </a:ext>
              </a:extLst>
            </p:cNvPr>
            <p:cNvSpPr txBox="1"/>
            <p:nvPr/>
          </p:nvSpPr>
          <p:spPr>
            <a:xfrm>
              <a:off x="7671846" y="3974161"/>
              <a:ext cx="37479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CDF1F2A9-BE68-4DDC-9D98-C9D0A2C27A22}"/>
                </a:ext>
              </a:extLst>
            </p:cNvPr>
            <p:cNvSpPr txBox="1"/>
            <p:nvPr/>
          </p:nvSpPr>
          <p:spPr>
            <a:xfrm>
              <a:off x="6802283" y="3974161"/>
              <a:ext cx="33515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8" name="Rectangle 89">
              <a:extLst>
                <a:ext uri="{FF2B5EF4-FFF2-40B4-BE49-F238E27FC236}">
                  <a16:creationId xmlns:a16="http://schemas.microsoft.com/office/drawing/2014/main" id="{2F60F6FE-AC02-4E89-BE05-C01F38223D75}"/>
                </a:ext>
              </a:extLst>
            </p:cNvPr>
            <p:cNvSpPr/>
            <p:nvPr/>
          </p:nvSpPr>
          <p:spPr bwMode="auto">
            <a:xfrm>
              <a:off x="250356" y="1410618"/>
              <a:ext cx="6231483" cy="2954486"/>
            </a:xfrm>
            <a:prstGeom prst="rect">
              <a:avLst/>
            </a:prstGeom>
            <a:noFill/>
            <a:ln w="19050">
              <a:solidFill>
                <a:srgbClr val="3F96D2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9" name="Straight Connector 90">
              <a:extLst>
                <a:ext uri="{FF2B5EF4-FFF2-40B4-BE49-F238E27FC236}">
                  <a16:creationId xmlns:a16="http://schemas.microsoft.com/office/drawing/2014/main" id="{3A018209-DC03-415C-B0FF-31C9E0A93986}"/>
                </a:ext>
              </a:extLst>
            </p:cNvPr>
            <p:cNvCxnSpPr/>
            <p:nvPr/>
          </p:nvCxnSpPr>
          <p:spPr>
            <a:xfrm flipH="1" flipV="1">
              <a:off x="2130542" y="5077059"/>
              <a:ext cx="4837574" cy="8131"/>
            </a:xfrm>
            <a:prstGeom prst="line">
              <a:avLst/>
            </a:prstGeom>
            <a:ln w="19050">
              <a:solidFill>
                <a:srgbClr val="3F96D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91">
              <a:extLst>
                <a:ext uri="{FF2B5EF4-FFF2-40B4-BE49-F238E27FC236}">
                  <a16:creationId xmlns:a16="http://schemas.microsoft.com/office/drawing/2014/main" id="{EE9E4DD0-95ED-452D-8486-D9ADFBCE552D}"/>
                </a:ext>
              </a:extLst>
            </p:cNvPr>
            <p:cNvCxnSpPr/>
            <p:nvPr/>
          </p:nvCxnSpPr>
          <p:spPr>
            <a:xfrm rot="5400000" flipH="1">
              <a:off x="1804534" y="4707104"/>
              <a:ext cx="684000" cy="0"/>
            </a:xfrm>
            <a:prstGeom prst="line">
              <a:avLst/>
            </a:prstGeom>
            <a:ln w="19050">
              <a:solidFill>
                <a:srgbClr val="3F96D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ounded Rectangle 66">
              <a:extLst>
                <a:ext uri="{FF2B5EF4-FFF2-40B4-BE49-F238E27FC236}">
                  <a16:creationId xmlns:a16="http://schemas.microsoft.com/office/drawing/2014/main" id="{9BFFDA12-8B54-4D24-926F-12834133FB78}"/>
                </a:ext>
              </a:extLst>
            </p:cNvPr>
            <p:cNvSpPr/>
            <p:nvPr/>
          </p:nvSpPr>
          <p:spPr bwMode="auto">
            <a:xfrm>
              <a:off x="6572139" y="2060850"/>
              <a:ext cx="792089" cy="1764193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D32A84C-C892-468C-B41A-A75468701B91}"/>
                </a:ext>
              </a:extLst>
            </p:cNvPr>
            <p:cNvSpPr txBox="1"/>
            <p:nvPr/>
          </p:nvSpPr>
          <p:spPr>
            <a:xfrm>
              <a:off x="6418927" y="1504651"/>
              <a:ext cx="1113757" cy="1211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Synthetic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3" name="Group 64">
            <a:extLst>
              <a:ext uri="{FF2B5EF4-FFF2-40B4-BE49-F238E27FC236}">
                <a16:creationId xmlns:a16="http://schemas.microsoft.com/office/drawing/2014/main" id="{B2807B0C-991B-460A-A85A-BB95DE073C69}"/>
              </a:ext>
            </a:extLst>
          </p:cNvPr>
          <p:cNvGrpSpPr>
            <a:grpSpLocks noChangeAspect="1"/>
          </p:cNvGrpSpPr>
          <p:nvPr/>
        </p:nvGrpSpPr>
        <p:grpSpPr>
          <a:xfrm>
            <a:off x="5040572" y="2611050"/>
            <a:ext cx="3543579" cy="587959"/>
            <a:chOff x="250356" y="1410618"/>
            <a:chExt cx="7966614" cy="3674572"/>
          </a:xfrm>
        </p:grpSpPr>
        <p:sp>
          <p:nvSpPr>
            <p:cNvPr id="174" name="Rounded Rectangle 65">
              <a:extLst>
                <a:ext uri="{FF2B5EF4-FFF2-40B4-BE49-F238E27FC236}">
                  <a16:creationId xmlns:a16="http://schemas.microsoft.com/office/drawing/2014/main" id="{78AB33EB-CAE5-4FC9-8338-FB90AC81CB8A}"/>
                </a:ext>
              </a:extLst>
            </p:cNvPr>
            <p:cNvSpPr/>
            <p:nvPr/>
          </p:nvSpPr>
          <p:spPr bwMode="auto">
            <a:xfrm>
              <a:off x="5660104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Rounded Rectangle 66">
              <a:extLst>
                <a:ext uri="{FF2B5EF4-FFF2-40B4-BE49-F238E27FC236}">
                  <a16:creationId xmlns:a16="http://schemas.microsoft.com/office/drawing/2014/main" id="{A9C2F903-E0DA-431E-B796-B90A800B917B}"/>
                </a:ext>
              </a:extLst>
            </p:cNvPr>
            <p:cNvSpPr/>
            <p:nvPr/>
          </p:nvSpPr>
          <p:spPr bwMode="auto">
            <a:xfrm>
              <a:off x="365760" y="2060848"/>
              <a:ext cx="792088" cy="1764195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ounded Rectangle 67">
              <a:extLst>
                <a:ext uri="{FF2B5EF4-FFF2-40B4-BE49-F238E27FC236}">
                  <a16:creationId xmlns:a16="http://schemas.microsoft.com/office/drawing/2014/main" id="{F874740C-37DE-4302-AB63-B3B6A3EFF1A4}"/>
                </a:ext>
              </a:extLst>
            </p:cNvPr>
            <p:cNvSpPr/>
            <p:nvPr/>
          </p:nvSpPr>
          <p:spPr bwMode="auto">
            <a:xfrm>
              <a:off x="1248151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Rounded Rectangle 68">
              <a:extLst>
                <a:ext uri="{FF2B5EF4-FFF2-40B4-BE49-F238E27FC236}">
                  <a16:creationId xmlns:a16="http://schemas.microsoft.com/office/drawing/2014/main" id="{06B60B73-FF87-4582-A851-02F4D598BE5B}"/>
                </a:ext>
              </a:extLst>
            </p:cNvPr>
            <p:cNvSpPr/>
            <p:nvPr/>
          </p:nvSpPr>
          <p:spPr bwMode="auto">
            <a:xfrm>
              <a:off x="2130542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Rounded Rectangle 69">
              <a:extLst>
                <a:ext uri="{FF2B5EF4-FFF2-40B4-BE49-F238E27FC236}">
                  <a16:creationId xmlns:a16="http://schemas.microsoft.com/office/drawing/2014/main" id="{B603E8B2-70D4-4696-8A48-714765BA978E}"/>
                </a:ext>
              </a:extLst>
            </p:cNvPr>
            <p:cNvSpPr/>
            <p:nvPr/>
          </p:nvSpPr>
          <p:spPr bwMode="auto">
            <a:xfrm>
              <a:off x="3012933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Rounded Rectangle 70">
              <a:extLst>
                <a:ext uri="{FF2B5EF4-FFF2-40B4-BE49-F238E27FC236}">
                  <a16:creationId xmlns:a16="http://schemas.microsoft.com/office/drawing/2014/main" id="{4933452D-8CE6-4023-8E1B-2A590E651505}"/>
                </a:ext>
              </a:extLst>
            </p:cNvPr>
            <p:cNvSpPr/>
            <p:nvPr/>
          </p:nvSpPr>
          <p:spPr bwMode="auto">
            <a:xfrm>
              <a:off x="4777715" y="3320987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0" name="Straight Connector 71">
              <a:extLst>
                <a:ext uri="{FF2B5EF4-FFF2-40B4-BE49-F238E27FC236}">
                  <a16:creationId xmlns:a16="http://schemas.microsoft.com/office/drawing/2014/main" id="{229D046F-654A-49BD-B201-EE9B9A38BEC1}"/>
                </a:ext>
              </a:extLst>
            </p:cNvPr>
            <p:cNvCxnSpPr/>
            <p:nvPr/>
          </p:nvCxnSpPr>
          <p:spPr>
            <a:xfrm>
              <a:off x="370208" y="3933056"/>
              <a:ext cx="7840800" cy="0"/>
            </a:xfrm>
            <a:prstGeom prst="line">
              <a:avLst/>
            </a:prstGeom>
            <a:ln w="19050">
              <a:solidFill>
                <a:srgbClr val="3F96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8C07B09-41B6-40E8-B687-2F3C5BF7CFF4}"/>
                </a:ext>
              </a:extLst>
            </p:cNvPr>
            <p:cNvSpPr txBox="1"/>
            <p:nvPr/>
          </p:nvSpPr>
          <p:spPr>
            <a:xfrm>
              <a:off x="407187" y="1719685"/>
              <a:ext cx="2494184" cy="6059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A226C025-062D-4254-A2EC-DEBED59858E4}"/>
                </a:ext>
              </a:extLst>
            </p:cNvPr>
            <p:cNvSpPr txBox="1"/>
            <p:nvPr/>
          </p:nvSpPr>
          <p:spPr>
            <a:xfrm>
              <a:off x="3111751" y="2151827"/>
              <a:ext cx="1852377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Incremental backups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5443C211-152A-4DDC-917F-C936ED66E93D}"/>
                </a:ext>
              </a:extLst>
            </p:cNvPr>
            <p:cNvSpPr txBox="1"/>
            <p:nvPr/>
          </p:nvSpPr>
          <p:spPr>
            <a:xfrm>
              <a:off x="629995" y="3974161"/>
              <a:ext cx="33515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43956B9B-FC18-4C14-8B77-D0E116022A2C}"/>
                </a:ext>
              </a:extLst>
            </p:cNvPr>
            <p:cNvSpPr txBox="1"/>
            <p:nvPr/>
          </p:nvSpPr>
          <p:spPr>
            <a:xfrm>
              <a:off x="1498821" y="3974161"/>
              <a:ext cx="37479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09018F7-677E-42B5-AF01-C89073062AB2}"/>
                </a:ext>
              </a:extLst>
            </p:cNvPr>
            <p:cNvSpPr txBox="1"/>
            <p:nvPr/>
          </p:nvSpPr>
          <p:spPr>
            <a:xfrm>
              <a:off x="2400156" y="3974161"/>
              <a:ext cx="33515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Tue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85E8CBC2-3FDE-44D4-A92C-EA05972BBD72}"/>
                </a:ext>
              </a:extLst>
            </p:cNvPr>
            <p:cNvSpPr txBox="1"/>
            <p:nvPr/>
          </p:nvSpPr>
          <p:spPr>
            <a:xfrm>
              <a:off x="3254682" y="3974161"/>
              <a:ext cx="400028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Wed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02E32D5-A281-46E0-A5D9-8CF344898840}"/>
                </a:ext>
              </a:extLst>
            </p:cNvPr>
            <p:cNvSpPr txBox="1"/>
            <p:nvPr/>
          </p:nvSpPr>
          <p:spPr>
            <a:xfrm>
              <a:off x="4160598" y="3974161"/>
              <a:ext cx="342367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Thu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51468DCA-42E8-406A-A549-61E1ED3640FE}"/>
                </a:ext>
              </a:extLst>
            </p:cNvPr>
            <p:cNvSpPr txBox="1"/>
            <p:nvPr/>
          </p:nvSpPr>
          <p:spPr>
            <a:xfrm>
              <a:off x="5084730" y="3974161"/>
              <a:ext cx="223438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Fri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31D45C4D-F4D8-4F21-B64A-F481E37A79BD}"/>
                </a:ext>
              </a:extLst>
            </p:cNvPr>
            <p:cNvSpPr txBox="1"/>
            <p:nvPr/>
          </p:nvSpPr>
          <p:spPr>
            <a:xfrm>
              <a:off x="5940732" y="3974161"/>
              <a:ext cx="284705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Sat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0" name="Rounded Rectangle 82">
              <a:extLst>
                <a:ext uri="{FF2B5EF4-FFF2-40B4-BE49-F238E27FC236}">
                  <a16:creationId xmlns:a16="http://schemas.microsoft.com/office/drawing/2014/main" id="{3AAA45E2-4556-4512-B05F-DB3706F1BEA5}"/>
                </a:ext>
              </a:extLst>
            </p:cNvPr>
            <p:cNvSpPr/>
            <p:nvPr/>
          </p:nvSpPr>
          <p:spPr bwMode="auto">
            <a:xfrm>
              <a:off x="7424882" y="3325302"/>
              <a:ext cx="792088" cy="504056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1" name="Straight Arrow Connector 83">
              <a:extLst>
                <a:ext uri="{FF2B5EF4-FFF2-40B4-BE49-F238E27FC236}">
                  <a16:creationId xmlns:a16="http://schemas.microsoft.com/office/drawing/2014/main" id="{F52D42C2-ED92-4443-8988-C95C39AF6DE5}"/>
                </a:ext>
              </a:extLst>
            </p:cNvPr>
            <p:cNvCxnSpPr/>
            <p:nvPr/>
          </p:nvCxnSpPr>
          <p:spPr>
            <a:xfrm rot="16200000">
              <a:off x="6590117" y="4707190"/>
              <a:ext cx="756000" cy="0"/>
            </a:xfrm>
            <a:prstGeom prst="straightConnector1">
              <a:avLst/>
            </a:prstGeom>
            <a:ln w="19050" cmpd="sng">
              <a:solidFill>
                <a:srgbClr val="3F96D2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5B611015-6B9E-4D49-9CBA-33CCE3C7ABA0}"/>
                </a:ext>
              </a:extLst>
            </p:cNvPr>
            <p:cNvSpPr txBox="1"/>
            <p:nvPr/>
          </p:nvSpPr>
          <p:spPr>
            <a:xfrm>
              <a:off x="7671846" y="3974161"/>
              <a:ext cx="37479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Mon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B668D02B-B6DA-473C-97D4-2664B26535D5}"/>
                </a:ext>
              </a:extLst>
            </p:cNvPr>
            <p:cNvSpPr txBox="1"/>
            <p:nvPr/>
          </p:nvSpPr>
          <p:spPr>
            <a:xfrm>
              <a:off x="6802283" y="3974161"/>
              <a:ext cx="335159" cy="60590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Sun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4" name="Rectangle 89">
              <a:extLst>
                <a:ext uri="{FF2B5EF4-FFF2-40B4-BE49-F238E27FC236}">
                  <a16:creationId xmlns:a16="http://schemas.microsoft.com/office/drawing/2014/main" id="{8E53C96E-B8DD-4D02-8711-6B693C5BB511}"/>
                </a:ext>
              </a:extLst>
            </p:cNvPr>
            <p:cNvSpPr/>
            <p:nvPr/>
          </p:nvSpPr>
          <p:spPr bwMode="auto">
            <a:xfrm>
              <a:off x="250356" y="1410618"/>
              <a:ext cx="6231483" cy="2954486"/>
            </a:xfrm>
            <a:prstGeom prst="rect">
              <a:avLst/>
            </a:prstGeom>
            <a:noFill/>
            <a:ln w="19050">
              <a:solidFill>
                <a:srgbClr val="3F96D2"/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ru-RU" sz="700" spc="-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5" name="Straight Connector 90">
              <a:extLst>
                <a:ext uri="{FF2B5EF4-FFF2-40B4-BE49-F238E27FC236}">
                  <a16:creationId xmlns:a16="http://schemas.microsoft.com/office/drawing/2014/main" id="{494506A8-0A27-4C3C-A0C5-8F318963B267}"/>
                </a:ext>
              </a:extLst>
            </p:cNvPr>
            <p:cNvCxnSpPr/>
            <p:nvPr/>
          </p:nvCxnSpPr>
          <p:spPr>
            <a:xfrm flipH="1" flipV="1">
              <a:off x="2130542" y="5077059"/>
              <a:ext cx="4837574" cy="8131"/>
            </a:xfrm>
            <a:prstGeom prst="line">
              <a:avLst/>
            </a:prstGeom>
            <a:ln w="19050">
              <a:solidFill>
                <a:srgbClr val="3F96D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91">
              <a:extLst>
                <a:ext uri="{FF2B5EF4-FFF2-40B4-BE49-F238E27FC236}">
                  <a16:creationId xmlns:a16="http://schemas.microsoft.com/office/drawing/2014/main" id="{CBFAC4E5-9175-4AE0-B6FA-71938B426C88}"/>
                </a:ext>
              </a:extLst>
            </p:cNvPr>
            <p:cNvCxnSpPr/>
            <p:nvPr/>
          </p:nvCxnSpPr>
          <p:spPr>
            <a:xfrm rot="5400000" flipH="1">
              <a:off x="1804534" y="4707104"/>
              <a:ext cx="684000" cy="0"/>
            </a:xfrm>
            <a:prstGeom prst="line">
              <a:avLst/>
            </a:prstGeom>
            <a:ln w="19050">
              <a:solidFill>
                <a:srgbClr val="3F96D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ounded Rectangle 66">
              <a:extLst>
                <a:ext uri="{FF2B5EF4-FFF2-40B4-BE49-F238E27FC236}">
                  <a16:creationId xmlns:a16="http://schemas.microsoft.com/office/drawing/2014/main" id="{0FEF0A81-6B34-43DC-A2AF-E86F439C2FB9}"/>
                </a:ext>
              </a:extLst>
            </p:cNvPr>
            <p:cNvSpPr/>
            <p:nvPr/>
          </p:nvSpPr>
          <p:spPr bwMode="auto">
            <a:xfrm>
              <a:off x="6572139" y="2060850"/>
              <a:ext cx="792089" cy="1764193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70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70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70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CB2D099A-BEC4-4AE5-80B0-B66AA2B576E4}"/>
                </a:ext>
              </a:extLst>
            </p:cNvPr>
            <p:cNvSpPr txBox="1"/>
            <p:nvPr/>
          </p:nvSpPr>
          <p:spPr>
            <a:xfrm>
              <a:off x="6418927" y="1504651"/>
              <a:ext cx="1113757" cy="1211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Synthetic</a:t>
              </a:r>
            </a:p>
            <a:p>
              <a:pPr algn="ctr">
                <a:lnSpc>
                  <a:spcPct val="90000"/>
                </a:lnSpc>
              </a:pPr>
              <a:r>
                <a:rPr lang="en-US" sz="700" dirty="0">
                  <a:solidFill>
                    <a:schemeClr val="bg1"/>
                  </a:solidFill>
                  <a:cs typeface="Arial" panose="020B0604020202020204" pitchFamily="34" charset="0"/>
                </a:rPr>
                <a:t>full backup</a:t>
              </a:r>
              <a:endParaRPr lang="ru-RU" sz="700" dirty="0" err="1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3422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Forever </a:t>
            </a:r>
            <a:r>
              <a:rPr lang="ko-KR" altLang="en-US" dirty="0" err="1"/>
              <a:t>증분</a:t>
            </a:r>
            <a:r>
              <a:rPr lang="ko-KR" altLang="en-US" dirty="0"/>
              <a:t> 백업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소프트웨어는 초기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전체 백업 후 영구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백업으로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서버 부하 최소화 및 백업 시간 절감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307C4C-CA0B-453F-8985-953654B81A9C}"/>
              </a:ext>
            </a:extLst>
          </p:cNvPr>
          <p:cNvGrpSpPr/>
          <p:nvPr/>
        </p:nvGrpSpPr>
        <p:grpSpPr>
          <a:xfrm>
            <a:off x="718288" y="2917373"/>
            <a:ext cx="7778012" cy="1562421"/>
            <a:chOff x="682994" y="3297596"/>
            <a:chExt cx="7778012" cy="1309196"/>
          </a:xfrm>
        </p:grpSpPr>
        <p:pic>
          <p:nvPicPr>
            <p:cNvPr id="166" name="Picture 149">
              <a:extLst>
                <a:ext uri="{FF2B5EF4-FFF2-40B4-BE49-F238E27FC236}">
                  <a16:creationId xmlns:a16="http://schemas.microsoft.com/office/drawing/2014/main" id="{4DCA706D-F9F2-4648-A36E-52B3DBF0DB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262" y="3309360"/>
              <a:ext cx="1510912" cy="1297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id="{0E3E3517-E44E-4BDB-AA79-32A1AB041D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994" y="3297598"/>
              <a:ext cx="1354896" cy="1093901"/>
              <a:chOff x="339596" y="4327835"/>
              <a:chExt cx="1865537" cy="1630689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760828FC-D832-4DAA-982E-8531F8E518A9}"/>
                  </a:ext>
                </a:extLst>
              </p:cNvPr>
              <p:cNvSpPr/>
              <p:nvPr/>
            </p:nvSpPr>
            <p:spPr bwMode="auto">
              <a:xfrm>
                <a:off x="386840" y="4345369"/>
                <a:ext cx="1753954" cy="1600217"/>
              </a:xfrm>
              <a:prstGeom prst="rect">
                <a:avLst/>
              </a:prstGeom>
              <a:solidFill>
                <a:srgbClr val="3F96D2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cxnSp>
            <p:nvCxnSpPr>
              <p:cNvPr id="174" name="Straight Connector 4">
                <a:extLst>
                  <a:ext uri="{FF2B5EF4-FFF2-40B4-BE49-F238E27FC236}">
                    <a16:creationId xmlns:a16="http://schemas.microsoft.com/office/drawing/2014/main" id="{1722026D-4C2E-4BA3-B2B6-126842395E0E}"/>
                  </a:ext>
                </a:extLst>
              </p:cNvPr>
              <p:cNvCxnSpPr/>
              <p:nvPr/>
            </p:nvCxnSpPr>
            <p:spPr>
              <a:xfrm>
                <a:off x="1269064" y="4347310"/>
                <a:ext cx="0" cy="160009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5" name="Straight Connector 61">
                <a:extLst>
                  <a:ext uri="{FF2B5EF4-FFF2-40B4-BE49-F238E27FC236}">
                    <a16:creationId xmlns:a16="http://schemas.microsoft.com/office/drawing/2014/main" id="{DBE49B53-DFB6-43FD-A4C1-F5635D272BBA}"/>
                  </a:ext>
                </a:extLst>
              </p:cNvPr>
              <p:cNvCxnSpPr/>
              <p:nvPr/>
            </p:nvCxnSpPr>
            <p:spPr>
              <a:xfrm>
                <a:off x="1708250" y="4347310"/>
                <a:ext cx="0" cy="160009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6" name="Straight Connector 62">
                <a:extLst>
                  <a:ext uri="{FF2B5EF4-FFF2-40B4-BE49-F238E27FC236}">
                    <a16:creationId xmlns:a16="http://schemas.microsoft.com/office/drawing/2014/main" id="{29201CFF-BA7B-4BCF-BEC2-79CA7B52D8AF}"/>
                  </a:ext>
                </a:extLst>
              </p:cNvPr>
              <p:cNvCxnSpPr/>
              <p:nvPr/>
            </p:nvCxnSpPr>
            <p:spPr>
              <a:xfrm>
                <a:off x="831805" y="4347310"/>
                <a:ext cx="0" cy="160009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7" name="Straight Connector 63">
                <a:extLst>
                  <a:ext uri="{FF2B5EF4-FFF2-40B4-BE49-F238E27FC236}">
                    <a16:creationId xmlns:a16="http://schemas.microsoft.com/office/drawing/2014/main" id="{AC265693-9A40-4AB6-85CE-BBB15C6CCB80}"/>
                  </a:ext>
                </a:extLst>
              </p:cNvPr>
              <p:cNvCxnSpPr/>
              <p:nvPr/>
            </p:nvCxnSpPr>
            <p:spPr>
              <a:xfrm>
                <a:off x="396472" y="5151241"/>
                <a:ext cx="175096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8" name="Straight Connector 64">
                <a:extLst>
                  <a:ext uri="{FF2B5EF4-FFF2-40B4-BE49-F238E27FC236}">
                    <a16:creationId xmlns:a16="http://schemas.microsoft.com/office/drawing/2014/main" id="{D92D404E-525D-43C0-AC9C-A62423E03B48}"/>
                  </a:ext>
                </a:extLst>
              </p:cNvPr>
              <p:cNvCxnSpPr/>
              <p:nvPr/>
            </p:nvCxnSpPr>
            <p:spPr>
              <a:xfrm>
                <a:off x="396472" y="5549323"/>
                <a:ext cx="175096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79" name="Straight Connector 65">
                <a:extLst>
                  <a:ext uri="{FF2B5EF4-FFF2-40B4-BE49-F238E27FC236}">
                    <a16:creationId xmlns:a16="http://schemas.microsoft.com/office/drawing/2014/main" id="{F7B6D455-30C2-40BB-9BE1-69934C7B718B}"/>
                  </a:ext>
                </a:extLst>
              </p:cNvPr>
              <p:cNvCxnSpPr/>
              <p:nvPr/>
            </p:nvCxnSpPr>
            <p:spPr>
              <a:xfrm>
                <a:off x="396472" y="4753160"/>
                <a:ext cx="175096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80" name="TextBox 28">
                <a:extLst>
                  <a:ext uri="{FF2B5EF4-FFF2-40B4-BE49-F238E27FC236}">
                    <a16:creationId xmlns:a16="http://schemas.microsoft.com/office/drawing/2014/main" id="{676C014F-FCEC-4F7F-BB6B-62B62D38B2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7187" y="4327835"/>
                <a:ext cx="510295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A1</a:t>
                </a:r>
              </a:p>
            </p:txBody>
          </p:sp>
          <p:sp>
            <p:nvSpPr>
              <p:cNvPr id="181" name="TextBox 29">
                <a:extLst>
                  <a:ext uri="{FF2B5EF4-FFF2-40B4-BE49-F238E27FC236}">
                    <a16:creationId xmlns:a16="http://schemas.microsoft.com/office/drawing/2014/main" id="{76EBF87E-5A9F-4BD0-BB0C-DBBD503641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0938" y="4327835"/>
                <a:ext cx="494845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B1</a:t>
                </a:r>
              </a:p>
            </p:txBody>
          </p:sp>
          <p:sp>
            <p:nvSpPr>
              <p:cNvPr id="182" name="TextBox 30">
                <a:extLst>
                  <a:ext uri="{FF2B5EF4-FFF2-40B4-BE49-F238E27FC236}">
                    <a16:creationId xmlns:a16="http://schemas.microsoft.com/office/drawing/2014/main" id="{BC742166-0DEE-4A25-81E6-897199E146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0817" y="4327835"/>
                <a:ext cx="505880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C1</a:t>
                </a:r>
              </a:p>
            </p:txBody>
          </p:sp>
          <p:sp>
            <p:nvSpPr>
              <p:cNvPr id="183" name="TextBox 31">
                <a:extLst>
                  <a:ext uri="{FF2B5EF4-FFF2-40B4-BE49-F238E27FC236}">
                    <a16:creationId xmlns:a16="http://schemas.microsoft.com/office/drawing/2014/main" id="{469EC00B-5831-43BF-A9CC-63F2C62D3E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80491" y="4327835"/>
                <a:ext cx="523538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D1</a:t>
                </a:r>
              </a:p>
            </p:txBody>
          </p:sp>
          <p:sp>
            <p:nvSpPr>
              <p:cNvPr id="184" name="TextBox 32">
                <a:extLst>
                  <a:ext uri="{FF2B5EF4-FFF2-40B4-BE49-F238E27FC236}">
                    <a16:creationId xmlns:a16="http://schemas.microsoft.com/office/drawing/2014/main" id="{C4384DC1-233F-4A81-B424-6DEB9F53C3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1533" y="4732520"/>
                <a:ext cx="481601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E1</a:t>
                </a:r>
              </a:p>
            </p:txBody>
          </p:sp>
          <p:sp>
            <p:nvSpPr>
              <p:cNvPr id="185" name="TextBox 33">
                <a:extLst>
                  <a:ext uri="{FF2B5EF4-FFF2-40B4-BE49-F238E27FC236}">
                    <a16:creationId xmlns:a16="http://schemas.microsoft.com/office/drawing/2014/main" id="{E95FBD7F-D5B4-4CD0-AF22-B60A6BE9A0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768" y="4732520"/>
                <a:ext cx="477187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F1</a:t>
                </a:r>
              </a:p>
            </p:txBody>
          </p:sp>
          <p:sp>
            <p:nvSpPr>
              <p:cNvPr id="186" name="TextBox 34">
                <a:extLst>
                  <a:ext uri="{FF2B5EF4-FFF2-40B4-BE49-F238E27FC236}">
                    <a16:creationId xmlns:a16="http://schemas.microsoft.com/office/drawing/2014/main" id="{0AC5632E-2CF2-4C95-B01E-8EAA246BD8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2685" y="4732520"/>
                <a:ext cx="402144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</a:t>
                </a:r>
              </a:p>
            </p:txBody>
          </p:sp>
          <p:sp>
            <p:nvSpPr>
              <p:cNvPr id="187" name="TextBox 35">
                <a:extLst>
                  <a:ext uri="{FF2B5EF4-FFF2-40B4-BE49-F238E27FC236}">
                    <a16:creationId xmlns:a16="http://schemas.microsoft.com/office/drawing/2014/main" id="{C6B78D82-1697-4B62-B6FF-DCB2FCFAC3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79389" y="4732520"/>
                <a:ext cx="525744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H1</a:t>
                </a:r>
              </a:p>
            </p:txBody>
          </p:sp>
          <p:sp>
            <p:nvSpPr>
              <p:cNvPr id="188" name="TextBox 36">
                <a:extLst>
                  <a:ext uri="{FF2B5EF4-FFF2-40B4-BE49-F238E27FC236}">
                    <a16:creationId xmlns:a16="http://schemas.microsoft.com/office/drawing/2014/main" id="{E9BA945E-F612-4B17-B2EE-DF9BFDA8F5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8020" y="5133205"/>
                <a:ext cx="428630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I1</a:t>
                </a:r>
              </a:p>
            </p:txBody>
          </p:sp>
          <p:sp>
            <p:nvSpPr>
              <p:cNvPr id="189" name="TextBox 37">
                <a:extLst>
                  <a:ext uri="{FF2B5EF4-FFF2-40B4-BE49-F238E27FC236}">
                    <a16:creationId xmlns:a16="http://schemas.microsoft.com/office/drawing/2014/main" id="{4AA51118-C076-4057-9E7A-853882D75C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4114" y="5133205"/>
                <a:ext cx="448494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J1</a:t>
                </a:r>
              </a:p>
            </p:txBody>
          </p:sp>
          <p:sp>
            <p:nvSpPr>
              <p:cNvPr id="190" name="TextBox 38">
                <a:extLst>
                  <a:ext uri="{FF2B5EF4-FFF2-40B4-BE49-F238E27FC236}">
                    <a16:creationId xmlns:a16="http://schemas.microsoft.com/office/drawing/2014/main" id="{44824324-B525-495E-BF39-F8470266FF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45233" y="5133205"/>
                <a:ext cx="497050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K1</a:t>
                </a:r>
              </a:p>
            </p:txBody>
          </p:sp>
          <p:sp>
            <p:nvSpPr>
              <p:cNvPr id="191" name="TextBox 39">
                <a:extLst>
                  <a:ext uri="{FF2B5EF4-FFF2-40B4-BE49-F238E27FC236}">
                    <a16:creationId xmlns:a16="http://schemas.microsoft.com/office/drawing/2014/main" id="{ED1630A8-A093-4921-83D4-52FB9E0586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930" y="4526432"/>
                <a:ext cx="355794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L</a:t>
                </a:r>
              </a:p>
            </p:txBody>
          </p:sp>
          <p:sp>
            <p:nvSpPr>
              <p:cNvPr id="192" name="TextBox 40">
                <a:extLst>
                  <a:ext uri="{FF2B5EF4-FFF2-40B4-BE49-F238E27FC236}">
                    <a16:creationId xmlns:a16="http://schemas.microsoft.com/office/drawing/2014/main" id="{AECA0EBF-43F2-4A57-A7D1-AA5BD6FA72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596" y="5545599"/>
                <a:ext cx="565473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M1</a:t>
                </a:r>
              </a:p>
            </p:txBody>
          </p:sp>
          <p:sp>
            <p:nvSpPr>
              <p:cNvPr id="193" name="TextBox 41">
                <a:extLst>
                  <a:ext uri="{FF2B5EF4-FFF2-40B4-BE49-F238E27FC236}">
                    <a16:creationId xmlns:a16="http://schemas.microsoft.com/office/drawing/2014/main" id="{7473F974-A589-416B-A705-29163BE6E9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666" y="5545599"/>
                <a:ext cx="415387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</a:t>
                </a:r>
              </a:p>
            </p:txBody>
          </p:sp>
          <p:sp>
            <p:nvSpPr>
              <p:cNvPr id="194" name="TextBox 42">
                <a:extLst>
                  <a:ext uri="{FF2B5EF4-FFF2-40B4-BE49-F238E27FC236}">
                    <a16:creationId xmlns:a16="http://schemas.microsoft.com/office/drawing/2014/main" id="{B8C6BBED-D978-4C56-90C3-473D3ADCE6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470" y="5545599"/>
                <a:ext cx="534573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O1</a:t>
                </a:r>
              </a:p>
            </p:txBody>
          </p:sp>
          <p:sp>
            <p:nvSpPr>
              <p:cNvPr id="195" name="TextBox 43">
                <a:extLst>
                  <a:ext uri="{FF2B5EF4-FFF2-40B4-BE49-F238E27FC236}">
                    <a16:creationId xmlns:a16="http://schemas.microsoft.com/office/drawing/2014/main" id="{0B015FE4-601F-440C-AD6D-7FA863BE8E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999" y="4938826"/>
                <a:ext cx="375658" cy="412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</a:t>
                </a:r>
              </a:p>
            </p:txBody>
          </p:sp>
          <p:cxnSp>
            <p:nvCxnSpPr>
              <p:cNvPr id="196" name="Straight Connector 86">
                <a:extLst>
                  <a:ext uri="{FF2B5EF4-FFF2-40B4-BE49-F238E27FC236}">
                    <a16:creationId xmlns:a16="http://schemas.microsoft.com/office/drawing/2014/main" id="{934DD2B8-6175-4FBF-AEB8-1B8AE47E204A}"/>
                  </a:ext>
                </a:extLst>
              </p:cNvPr>
              <p:cNvCxnSpPr/>
              <p:nvPr/>
            </p:nvCxnSpPr>
            <p:spPr>
              <a:xfrm>
                <a:off x="2145510" y="4347310"/>
                <a:ext cx="0" cy="160009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7" name="Straight Connector 87">
                <a:extLst>
                  <a:ext uri="{FF2B5EF4-FFF2-40B4-BE49-F238E27FC236}">
                    <a16:creationId xmlns:a16="http://schemas.microsoft.com/office/drawing/2014/main" id="{E497C1C9-79EE-4DF7-8933-D7BBA87516A5}"/>
                  </a:ext>
                </a:extLst>
              </p:cNvPr>
              <p:cNvCxnSpPr/>
              <p:nvPr/>
            </p:nvCxnSpPr>
            <p:spPr>
              <a:xfrm>
                <a:off x="392619" y="4347310"/>
                <a:ext cx="0" cy="160009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8" name="Straight Connector 88">
                <a:extLst>
                  <a:ext uri="{FF2B5EF4-FFF2-40B4-BE49-F238E27FC236}">
                    <a16:creationId xmlns:a16="http://schemas.microsoft.com/office/drawing/2014/main" id="{A5C40D8D-F04D-49EB-8A0F-9BB9BD5DB8C9}"/>
                  </a:ext>
                </a:extLst>
              </p:cNvPr>
              <p:cNvCxnSpPr/>
              <p:nvPr/>
            </p:nvCxnSpPr>
            <p:spPr>
              <a:xfrm>
                <a:off x="388767" y="4347310"/>
                <a:ext cx="175674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9" name="Straight Connector 104">
                <a:extLst>
                  <a:ext uri="{FF2B5EF4-FFF2-40B4-BE49-F238E27FC236}">
                    <a16:creationId xmlns:a16="http://schemas.microsoft.com/office/drawing/2014/main" id="{E7423BAE-4250-451F-AAC1-5A0FB3B11F05}"/>
                  </a:ext>
                </a:extLst>
              </p:cNvPr>
              <p:cNvCxnSpPr/>
              <p:nvPr/>
            </p:nvCxnSpPr>
            <p:spPr>
              <a:xfrm>
                <a:off x="388767" y="5947404"/>
                <a:ext cx="175674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00" name="Rectangle 5">
                <a:extLst>
                  <a:ext uri="{FF2B5EF4-FFF2-40B4-BE49-F238E27FC236}">
                    <a16:creationId xmlns:a16="http://schemas.microsoft.com/office/drawing/2014/main" id="{4E810DBD-F7A6-4446-868F-AAAB1E3E2E61}"/>
                  </a:ext>
                </a:extLst>
              </p:cNvPr>
              <p:cNvSpPr/>
              <p:nvPr/>
            </p:nvSpPr>
            <p:spPr bwMode="auto">
              <a:xfrm>
                <a:off x="423439" y="4372555"/>
                <a:ext cx="365988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Rectangle 89">
                <a:extLst>
                  <a:ext uri="{FF2B5EF4-FFF2-40B4-BE49-F238E27FC236}">
                    <a16:creationId xmlns:a16="http://schemas.microsoft.com/office/drawing/2014/main" id="{5D303AF4-DEDB-4803-8096-984FEADBF7CC}"/>
                  </a:ext>
                </a:extLst>
              </p:cNvPr>
              <p:cNvSpPr/>
              <p:nvPr/>
            </p:nvSpPr>
            <p:spPr bwMode="auto">
              <a:xfrm>
                <a:off x="858773" y="4372555"/>
                <a:ext cx="367914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Rectangle 90">
                <a:extLst>
                  <a:ext uri="{FF2B5EF4-FFF2-40B4-BE49-F238E27FC236}">
                    <a16:creationId xmlns:a16="http://schemas.microsoft.com/office/drawing/2014/main" id="{D9D08D8D-68EA-4BD0-B94B-1920D206539D}"/>
                  </a:ext>
                </a:extLst>
              </p:cNvPr>
              <p:cNvSpPr/>
              <p:nvPr/>
            </p:nvSpPr>
            <p:spPr bwMode="auto">
              <a:xfrm>
                <a:off x="1296032" y="4372555"/>
                <a:ext cx="365988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3" name="Rectangle 91">
                <a:extLst>
                  <a:ext uri="{FF2B5EF4-FFF2-40B4-BE49-F238E27FC236}">
                    <a16:creationId xmlns:a16="http://schemas.microsoft.com/office/drawing/2014/main" id="{B566E65F-CFE2-43C1-8279-938B2C4B0CAA}"/>
                  </a:ext>
                </a:extLst>
              </p:cNvPr>
              <p:cNvSpPr/>
              <p:nvPr/>
            </p:nvSpPr>
            <p:spPr bwMode="auto">
              <a:xfrm>
                <a:off x="1733292" y="4372555"/>
                <a:ext cx="365988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4" name="Rectangle 92">
                <a:extLst>
                  <a:ext uri="{FF2B5EF4-FFF2-40B4-BE49-F238E27FC236}">
                    <a16:creationId xmlns:a16="http://schemas.microsoft.com/office/drawing/2014/main" id="{BF2E4F9E-6B3E-4BB2-9FFB-D85D5FF473AC}"/>
                  </a:ext>
                </a:extLst>
              </p:cNvPr>
              <p:cNvSpPr/>
              <p:nvPr/>
            </p:nvSpPr>
            <p:spPr bwMode="auto">
              <a:xfrm>
                <a:off x="423439" y="4776462"/>
                <a:ext cx="365988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5" name="Rectangle 93">
                <a:extLst>
                  <a:ext uri="{FF2B5EF4-FFF2-40B4-BE49-F238E27FC236}">
                    <a16:creationId xmlns:a16="http://schemas.microsoft.com/office/drawing/2014/main" id="{6469786F-F6D0-4136-B0E2-5F8740D8E302}"/>
                  </a:ext>
                </a:extLst>
              </p:cNvPr>
              <p:cNvSpPr/>
              <p:nvPr/>
            </p:nvSpPr>
            <p:spPr bwMode="auto">
              <a:xfrm>
                <a:off x="858773" y="4774520"/>
                <a:ext cx="367914" cy="335943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Rectangle 95">
                <a:extLst>
                  <a:ext uri="{FF2B5EF4-FFF2-40B4-BE49-F238E27FC236}">
                    <a16:creationId xmlns:a16="http://schemas.microsoft.com/office/drawing/2014/main" id="{C5B1AF8D-ECBF-4462-AAE6-460B491C241D}"/>
                  </a:ext>
                </a:extLst>
              </p:cNvPr>
              <p:cNvSpPr/>
              <p:nvPr/>
            </p:nvSpPr>
            <p:spPr bwMode="auto">
              <a:xfrm>
                <a:off x="1733292" y="4774520"/>
                <a:ext cx="365988" cy="335943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Rectangle 96">
                <a:extLst>
                  <a:ext uri="{FF2B5EF4-FFF2-40B4-BE49-F238E27FC236}">
                    <a16:creationId xmlns:a16="http://schemas.microsoft.com/office/drawing/2014/main" id="{A5A55025-48BE-4256-9A82-5108229DC2E1}"/>
                  </a:ext>
                </a:extLst>
              </p:cNvPr>
              <p:cNvSpPr/>
              <p:nvPr/>
            </p:nvSpPr>
            <p:spPr bwMode="auto">
              <a:xfrm>
                <a:off x="423439" y="5180369"/>
                <a:ext cx="365988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Rectangle 97">
                <a:extLst>
                  <a:ext uri="{FF2B5EF4-FFF2-40B4-BE49-F238E27FC236}">
                    <a16:creationId xmlns:a16="http://schemas.microsoft.com/office/drawing/2014/main" id="{71AECA5C-6DA5-417A-AEB0-FB8BEBF06754}"/>
                  </a:ext>
                </a:extLst>
              </p:cNvPr>
              <p:cNvSpPr/>
              <p:nvPr/>
            </p:nvSpPr>
            <p:spPr bwMode="auto">
              <a:xfrm>
                <a:off x="858773" y="5176486"/>
                <a:ext cx="367914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Rectangle 98">
                <a:extLst>
                  <a:ext uri="{FF2B5EF4-FFF2-40B4-BE49-F238E27FC236}">
                    <a16:creationId xmlns:a16="http://schemas.microsoft.com/office/drawing/2014/main" id="{24262DE3-1615-4F31-BAD6-BA7E0068CEA1}"/>
                  </a:ext>
                </a:extLst>
              </p:cNvPr>
              <p:cNvSpPr/>
              <p:nvPr/>
            </p:nvSpPr>
            <p:spPr bwMode="auto">
              <a:xfrm>
                <a:off x="1296032" y="5176486"/>
                <a:ext cx="365988" cy="335941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Rectangle 100">
                <a:extLst>
                  <a:ext uri="{FF2B5EF4-FFF2-40B4-BE49-F238E27FC236}">
                    <a16:creationId xmlns:a16="http://schemas.microsoft.com/office/drawing/2014/main" id="{9AFD13E3-16CF-43B4-9A77-3E62D3A76DA5}"/>
                  </a:ext>
                </a:extLst>
              </p:cNvPr>
              <p:cNvSpPr/>
              <p:nvPr/>
            </p:nvSpPr>
            <p:spPr bwMode="auto">
              <a:xfrm>
                <a:off x="421513" y="5582334"/>
                <a:ext cx="367915" cy="335943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Rectangle 102">
                <a:extLst>
                  <a:ext uri="{FF2B5EF4-FFF2-40B4-BE49-F238E27FC236}">
                    <a16:creationId xmlns:a16="http://schemas.microsoft.com/office/drawing/2014/main" id="{C6B4FA33-60A2-4239-A2F6-70701B37C606}"/>
                  </a:ext>
                </a:extLst>
              </p:cNvPr>
              <p:cNvSpPr/>
              <p:nvPr/>
            </p:nvSpPr>
            <p:spPr bwMode="auto">
              <a:xfrm>
                <a:off x="1296032" y="5582334"/>
                <a:ext cx="365988" cy="335943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12" name="그룹 211">
              <a:extLst>
                <a:ext uri="{FF2B5EF4-FFF2-40B4-BE49-F238E27FC236}">
                  <a16:creationId xmlns:a16="http://schemas.microsoft.com/office/drawing/2014/main" id="{5AA314B4-E954-4D86-A0A6-F63F490C8E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7416" y="3324993"/>
              <a:ext cx="442081" cy="866257"/>
              <a:chOff x="4499861" y="1126331"/>
              <a:chExt cx="502088" cy="1055744"/>
            </a:xfrm>
          </p:grpSpPr>
          <p:sp>
            <p:nvSpPr>
              <p:cNvPr id="213" name="Rectangle 29">
                <a:extLst>
                  <a:ext uri="{FF2B5EF4-FFF2-40B4-BE49-F238E27FC236}">
                    <a16:creationId xmlns:a16="http://schemas.microsoft.com/office/drawing/2014/main" id="{B3AF4E71-47C3-48FA-ADBC-A8510F971E98}"/>
                  </a:ext>
                </a:extLst>
              </p:cNvPr>
              <p:cNvSpPr/>
              <p:nvPr/>
            </p:nvSpPr>
            <p:spPr bwMode="auto">
              <a:xfrm>
                <a:off x="4499861" y="1126331"/>
                <a:ext cx="168422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a1</a:t>
                </a:r>
              </a:p>
            </p:txBody>
          </p:sp>
          <p:sp>
            <p:nvSpPr>
              <p:cNvPr id="214" name="Rectangle 31">
                <a:extLst>
                  <a:ext uri="{FF2B5EF4-FFF2-40B4-BE49-F238E27FC236}">
                    <a16:creationId xmlns:a16="http://schemas.microsoft.com/office/drawing/2014/main" id="{EEF625CF-182E-451E-8031-53D749FF7E3D}"/>
                  </a:ext>
                </a:extLst>
              </p:cNvPr>
              <p:cNvSpPr/>
              <p:nvPr/>
            </p:nvSpPr>
            <p:spPr bwMode="auto">
              <a:xfrm>
                <a:off x="4665105" y="1126331"/>
                <a:ext cx="170011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b1</a:t>
                </a:r>
              </a:p>
            </p:txBody>
          </p:sp>
          <p:sp>
            <p:nvSpPr>
              <p:cNvPr id="215" name="Rectangle 38">
                <a:extLst>
                  <a:ext uri="{FF2B5EF4-FFF2-40B4-BE49-F238E27FC236}">
                    <a16:creationId xmlns:a16="http://schemas.microsoft.com/office/drawing/2014/main" id="{D588CC0B-0AE6-4756-8A8B-E1312D3957F6}"/>
                  </a:ext>
                </a:extLst>
              </p:cNvPr>
              <p:cNvSpPr/>
              <p:nvPr/>
            </p:nvSpPr>
            <p:spPr bwMode="auto">
              <a:xfrm>
                <a:off x="4836705" y="1126331"/>
                <a:ext cx="165244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c1</a:t>
                </a:r>
              </a:p>
            </p:txBody>
          </p:sp>
          <p:sp>
            <p:nvSpPr>
              <p:cNvPr id="216" name="Rectangle 39">
                <a:extLst>
                  <a:ext uri="{FF2B5EF4-FFF2-40B4-BE49-F238E27FC236}">
                    <a16:creationId xmlns:a16="http://schemas.microsoft.com/office/drawing/2014/main" id="{9B6EE228-7D03-493D-A77B-17C91360ADC9}"/>
                  </a:ext>
                </a:extLst>
              </p:cNvPr>
              <p:cNvSpPr/>
              <p:nvPr/>
            </p:nvSpPr>
            <p:spPr bwMode="auto">
              <a:xfrm>
                <a:off x="4499861" y="1389870"/>
                <a:ext cx="165244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d1</a:t>
                </a:r>
              </a:p>
            </p:txBody>
          </p:sp>
          <p:sp>
            <p:nvSpPr>
              <p:cNvPr id="217" name="Rectangle 40">
                <a:extLst>
                  <a:ext uri="{FF2B5EF4-FFF2-40B4-BE49-F238E27FC236}">
                    <a16:creationId xmlns:a16="http://schemas.microsoft.com/office/drawing/2014/main" id="{EB550B06-6FD3-4AB5-9F86-C78156DD1109}"/>
                  </a:ext>
                </a:extLst>
              </p:cNvPr>
              <p:cNvSpPr/>
              <p:nvPr/>
            </p:nvSpPr>
            <p:spPr bwMode="auto">
              <a:xfrm>
                <a:off x="4665105" y="1389870"/>
                <a:ext cx="168422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e1</a:t>
                </a:r>
              </a:p>
            </p:txBody>
          </p:sp>
          <p:sp>
            <p:nvSpPr>
              <p:cNvPr id="218" name="Rectangle 41">
                <a:extLst>
                  <a:ext uri="{FF2B5EF4-FFF2-40B4-BE49-F238E27FC236}">
                    <a16:creationId xmlns:a16="http://schemas.microsoft.com/office/drawing/2014/main" id="{2F727575-AC5C-4A72-89CC-3A7A09C4821B}"/>
                  </a:ext>
                </a:extLst>
              </p:cNvPr>
              <p:cNvSpPr/>
              <p:nvPr/>
            </p:nvSpPr>
            <p:spPr bwMode="auto">
              <a:xfrm>
                <a:off x="4836705" y="1389870"/>
                <a:ext cx="165244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f1</a:t>
                </a:r>
              </a:p>
            </p:txBody>
          </p:sp>
          <p:sp>
            <p:nvSpPr>
              <p:cNvPr id="219" name="Rectangle 42">
                <a:extLst>
                  <a:ext uri="{FF2B5EF4-FFF2-40B4-BE49-F238E27FC236}">
                    <a16:creationId xmlns:a16="http://schemas.microsoft.com/office/drawing/2014/main" id="{0106A566-5A95-48BD-9DCD-CA5FB0536546}"/>
                  </a:ext>
                </a:extLst>
              </p:cNvPr>
              <p:cNvSpPr/>
              <p:nvPr/>
            </p:nvSpPr>
            <p:spPr bwMode="auto">
              <a:xfrm>
                <a:off x="4499861" y="1651821"/>
                <a:ext cx="165244" cy="269890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h1</a:t>
                </a:r>
              </a:p>
            </p:txBody>
          </p:sp>
          <p:sp>
            <p:nvSpPr>
              <p:cNvPr id="220" name="Rectangle 43">
                <a:extLst>
                  <a:ext uri="{FF2B5EF4-FFF2-40B4-BE49-F238E27FC236}">
                    <a16:creationId xmlns:a16="http://schemas.microsoft.com/office/drawing/2014/main" id="{DAF36B62-A029-48C6-B6B4-EC6B23E5A651}"/>
                  </a:ext>
                </a:extLst>
              </p:cNvPr>
              <p:cNvSpPr/>
              <p:nvPr/>
            </p:nvSpPr>
            <p:spPr bwMode="auto">
              <a:xfrm>
                <a:off x="4665105" y="1651821"/>
                <a:ext cx="170011" cy="269890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i1</a:t>
                </a:r>
              </a:p>
            </p:txBody>
          </p:sp>
          <p:sp>
            <p:nvSpPr>
              <p:cNvPr id="221" name="Rectangle 44">
                <a:extLst>
                  <a:ext uri="{FF2B5EF4-FFF2-40B4-BE49-F238E27FC236}">
                    <a16:creationId xmlns:a16="http://schemas.microsoft.com/office/drawing/2014/main" id="{1324ED81-01E1-481E-B449-BDDF5D8D093C}"/>
                  </a:ext>
                </a:extLst>
              </p:cNvPr>
              <p:cNvSpPr/>
              <p:nvPr/>
            </p:nvSpPr>
            <p:spPr bwMode="auto">
              <a:xfrm>
                <a:off x="4836705" y="1651821"/>
                <a:ext cx="165244" cy="269890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j1</a:t>
                </a:r>
              </a:p>
            </p:txBody>
          </p:sp>
          <p:sp>
            <p:nvSpPr>
              <p:cNvPr id="222" name="Rectangle 45">
                <a:extLst>
                  <a:ext uri="{FF2B5EF4-FFF2-40B4-BE49-F238E27FC236}">
                    <a16:creationId xmlns:a16="http://schemas.microsoft.com/office/drawing/2014/main" id="{9C932399-C5F6-4990-8DCA-FF37C930552A}"/>
                  </a:ext>
                </a:extLst>
              </p:cNvPr>
              <p:cNvSpPr/>
              <p:nvPr/>
            </p:nvSpPr>
            <p:spPr bwMode="auto">
              <a:xfrm>
                <a:off x="4499861" y="1918536"/>
                <a:ext cx="165244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k1</a:t>
                </a:r>
              </a:p>
            </p:txBody>
          </p:sp>
          <p:sp>
            <p:nvSpPr>
              <p:cNvPr id="223" name="Rectangle 46">
                <a:extLst>
                  <a:ext uri="{FF2B5EF4-FFF2-40B4-BE49-F238E27FC236}">
                    <a16:creationId xmlns:a16="http://schemas.microsoft.com/office/drawing/2014/main" id="{97103872-697C-420A-988D-141491DC39CE}"/>
                  </a:ext>
                </a:extLst>
              </p:cNvPr>
              <p:cNvSpPr/>
              <p:nvPr/>
            </p:nvSpPr>
            <p:spPr bwMode="auto">
              <a:xfrm>
                <a:off x="4665105" y="1918536"/>
                <a:ext cx="171600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m1</a:t>
                </a:r>
              </a:p>
            </p:txBody>
          </p:sp>
          <p:sp>
            <p:nvSpPr>
              <p:cNvPr id="224" name="Rectangle 48">
                <a:extLst>
                  <a:ext uri="{FF2B5EF4-FFF2-40B4-BE49-F238E27FC236}">
                    <a16:creationId xmlns:a16="http://schemas.microsoft.com/office/drawing/2014/main" id="{21AA2BC9-21BB-49F2-8D2C-09746F6C81E6}"/>
                  </a:ext>
                </a:extLst>
              </p:cNvPr>
              <p:cNvSpPr/>
              <p:nvPr/>
            </p:nvSpPr>
            <p:spPr bwMode="auto">
              <a:xfrm>
                <a:off x="4836705" y="1918536"/>
                <a:ext cx="165244" cy="263539"/>
              </a:xfrm>
              <a:prstGeom prst="rect">
                <a:avLst/>
              </a:prstGeom>
              <a:solidFill>
                <a:srgbClr val="A9DDF3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o1</a:t>
                </a:r>
              </a:p>
            </p:txBody>
          </p:sp>
          <p:sp>
            <p:nvSpPr>
              <p:cNvPr id="225" name="Rectangle 28">
                <a:extLst>
                  <a:ext uri="{FF2B5EF4-FFF2-40B4-BE49-F238E27FC236}">
                    <a16:creationId xmlns:a16="http://schemas.microsoft.com/office/drawing/2014/main" id="{C5742A45-9D46-4CA2-A108-9AE3588A67DD}"/>
                  </a:ext>
                </a:extLst>
              </p:cNvPr>
              <p:cNvSpPr/>
              <p:nvPr/>
            </p:nvSpPr>
            <p:spPr bwMode="auto">
              <a:xfrm>
                <a:off x="4504628" y="1129506"/>
                <a:ext cx="495732" cy="1052569"/>
              </a:xfrm>
              <a:prstGeom prst="rect">
                <a:avLst/>
              </a:prstGeom>
              <a:solidFill>
                <a:srgbClr val="4B96D2">
                  <a:alpha val="25098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 anchor="b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200" b="0" i="0" u="none" strike="noStrike" kern="1200" cap="none" spc="-5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Arial" panose="020B0604020202020204" pitchFamily="34" charset="0"/>
                  </a:rPr>
                  <a:t>.</a:t>
                </a:r>
                <a:r>
                  <a:rPr kumimoji="0" lang="en-AU" sz="1200" b="0" i="0" u="none" strike="noStrike" kern="1200" cap="none" spc="-5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Arial" panose="020B0604020202020204" pitchFamily="34" charset="0"/>
                  </a:rPr>
                  <a:t>vbk</a:t>
                </a:r>
                <a:endParaRPr kumimoji="0" lang="en-AU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26" name="직선 화살표 연결선 225">
              <a:extLst>
                <a:ext uri="{FF2B5EF4-FFF2-40B4-BE49-F238E27FC236}">
                  <a16:creationId xmlns:a16="http://schemas.microsoft.com/office/drawing/2014/main" id="{02E4C885-015C-4D51-A515-339998D01DD1}"/>
                </a:ext>
              </a:extLst>
            </p:cNvPr>
            <p:cNvCxnSpPr/>
            <p:nvPr/>
          </p:nvCxnSpPr>
          <p:spPr>
            <a:xfrm>
              <a:off x="2135885" y="3866891"/>
              <a:ext cx="1573867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E296"/>
              </a:solidFill>
              <a:prstDash val="dash"/>
              <a:miter lim="800000"/>
              <a:tailEnd type="triangle"/>
            </a:ln>
            <a:effectLst/>
          </p:spPr>
        </p:cxnSp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325E8417-2917-44C2-A0EF-1CDFEEF53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619" y="3369282"/>
              <a:ext cx="254617" cy="48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8" name="TextBox 248">
              <a:extLst>
                <a:ext uri="{FF2B5EF4-FFF2-40B4-BE49-F238E27FC236}">
                  <a16:creationId xmlns:a16="http://schemas.microsoft.com/office/drawing/2014/main" id="{E9C610ED-1198-4832-A85A-45216BB51C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885" y="3882458"/>
              <a:ext cx="1547286" cy="62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초기 전체 백업 시 사용되는 블록만 백업</a:t>
              </a:r>
            </a:p>
          </p:txBody>
        </p: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0EB634B7-797F-46A2-A422-945FC1D77F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7012" y="3297596"/>
              <a:ext cx="1353994" cy="1093902"/>
              <a:chOff x="7410615" y="4896011"/>
              <a:chExt cx="1536324" cy="1333206"/>
            </a:xfrm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70D3F5DD-31F5-4955-B789-76ABEE3CCDB2}"/>
                  </a:ext>
                </a:extLst>
              </p:cNvPr>
              <p:cNvSpPr/>
              <p:nvPr/>
            </p:nvSpPr>
            <p:spPr bwMode="auto">
              <a:xfrm>
                <a:off x="7449727" y="4910348"/>
                <a:ext cx="1444041" cy="1308292"/>
              </a:xfrm>
              <a:prstGeom prst="rect">
                <a:avLst/>
              </a:prstGeom>
              <a:solidFill>
                <a:srgbClr val="3F96D2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cxnSp>
            <p:nvCxnSpPr>
              <p:cNvPr id="231" name="Straight Connector 4">
                <a:extLst>
                  <a:ext uri="{FF2B5EF4-FFF2-40B4-BE49-F238E27FC236}">
                    <a16:creationId xmlns:a16="http://schemas.microsoft.com/office/drawing/2014/main" id="{1E345F66-50DC-4953-A647-29ADAE745200}"/>
                  </a:ext>
                </a:extLst>
              </p:cNvPr>
              <p:cNvCxnSpPr/>
              <p:nvPr/>
            </p:nvCxnSpPr>
            <p:spPr>
              <a:xfrm>
                <a:off x="8176748" y="4911935"/>
                <a:ext cx="0" cy="130819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2" name="Straight Connector 61">
                <a:extLst>
                  <a:ext uri="{FF2B5EF4-FFF2-40B4-BE49-F238E27FC236}">
                    <a16:creationId xmlns:a16="http://schemas.microsoft.com/office/drawing/2014/main" id="{88CB462A-62F7-482D-B328-DDB7ED2612E5}"/>
                  </a:ext>
                </a:extLst>
              </p:cNvPr>
              <p:cNvCxnSpPr/>
              <p:nvPr/>
            </p:nvCxnSpPr>
            <p:spPr>
              <a:xfrm>
                <a:off x="8537084" y="4911935"/>
                <a:ext cx="0" cy="130819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3" name="Straight Connector 62">
                <a:extLst>
                  <a:ext uri="{FF2B5EF4-FFF2-40B4-BE49-F238E27FC236}">
                    <a16:creationId xmlns:a16="http://schemas.microsoft.com/office/drawing/2014/main" id="{CDFD52C3-5084-4F5B-A112-BD11B74B1B76}"/>
                  </a:ext>
                </a:extLst>
              </p:cNvPr>
              <p:cNvCxnSpPr/>
              <p:nvPr/>
            </p:nvCxnSpPr>
            <p:spPr>
              <a:xfrm>
                <a:off x="7816413" y="4911935"/>
                <a:ext cx="0" cy="130819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4" name="Straight Connector 63">
                <a:extLst>
                  <a:ext uri="{FF2B5EF4-FFF2-40B4-BE49-F238E27FC236}">
                    <a16:creationId xmlns:a16="http://schemas.microsoft.com/office/drawing/2014/main" id="{001446D3-5076-4E6F-9669-2D9E863C923C}"/>
                  </a:ext>
                </a:extLst>
              </p:cNvPr>
              <p:cNvCxnSpPr/>
              <p:nvPr/>
            </p:nvCxnSpPr>
            <p:spPr>
              <a:xfrm>
                <a:off x="7457664" y="5569206"/>
                <a:ext cx="144134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5" name="Straight Connector 64">
                <a:extLst>
                  <a:ext uri="{FF2B5EF4-FFF2-40B4-BE49-F238E27FC236}">
                    <a16:creationId xmlns:a16="http://schemas.microsoft.com/office/drawing/2014/main" id="{3B1E35E4-5F6E-454B-A86F-7DFBA78D4F91}"/>
                  </a:ext>
                </a:extLst>
              </p:cNvPr>
              <p:cNvCxnSpPr/>
              <p:nvPr/>
            </p:nvCxnSpPr>
            <p:spPr>
              <a:xfrm>
                <a:off x="7457664" y="5894666"/>
                <a:ext cx="144134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36" name="Straight Connector 65">
                <a:extLst>
                  <a:ext uri="{FF2B5EF4-FFF2-40B4-BE49-F238E27FC236}">
                    <a16:creationId xmlns:a16="http://schemas.microsoft.com/office/drawing/2014/main" id="{A2486483-DE4F-4ED1-BAEB-4BC23950BD39}"/>
                  </a:ext>
                </a:extLst>
              </p:cNvPr>
              <p:cNvCxnSpPr/>
              <p:nvPr/>
            </p:nvCxnSpPr>
            <p:spPr>
              <a:xfrm>
                <a:off x="7457664" y="5243746"/>
                <a:ext cx="144134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37" name="TextBox 276">
                <a:extLst>
                  <a:ext uri="{FF2B5EF4-FFF2-40B4-BE49-F238E27FC236}">
                    <a16:creationId xmlns:a16="http://schemas.microsoft.com/office/drawing/2014/main" id="{3A6A79E6-92B7-44C4-8AA7-700330A794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33350" y="4896012"/>
                <a:ext cx="420522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A1</a:t>
                </a:r>
              </a:p>
            </p:txBody>
          </p:sp>
          <p:sp>
            <p:nvSpPr>
              <p:cNvPr id="238" name="TextBox 277">
                <a:extLst>
                  <a:ext uri="{FF2B5EF4-FFF2-40B4-BE49-F238E27FC236}">
                    <a16:creationId xmlns:a16="http://schemas.microsoft.com/office/drawing/2014/main" id="{0E06006B-BD33-4278-9AA5-19D0834F734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98698" y="4896011"/>
                <a:ext cx="407790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B1</a:t>
                </a:r>
              </a:p>
            </p:txBody>
          </p:sp>
          <p:sp>
            <p:nvSpPr>
              <p:cNvPr id="239" name="TextBox 278">
                <a:extLst>
                  <a:ext uri="{FF2B5EF4-FFF2-40B4-BE49-F238E27FC236}">
                    <a16:creationId xmlns:a16="http://schemas.microsoft.com/office/drawing/2014/main" id="{D4581C4C-FB49-485E-99D1-8E2804BA3D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2616" y="4896011"/>
                <a:ext cx="416885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C2</a:t>
                </a:r>
              </a:p>
            </p:txBody>
          </p:sp>
          <p:sp>
            <p:nvSpPr>
              <p:cNvPr id="240" name="TextBox 279">
                <a:extLst>
                  <a:ext uri="{FF2B5EF4-FFF2-40B4-BE49-F238E27FC236}">
                    <a16:creationId xmlns:a16="http://schemas.microsoft.com/office/drawing/2014/main" id="{3991CDD8-BAF4-4601-8CBC-73A6F55671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4596" y="4896011"/>
                <a:ext cx="431436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D1</a:t>
                </a:r>
              </a:p>
            </p:txBody>
          </p:sp>
          <p:sp>
            <p:nvSpPr>
              <p:cNvPr id="241" name="TextBox 280">
                <a:extLst>
                  <a:ext uri="{FF2B5EF4-FFF2-40B4-BE49-F238E27FC236}">
                    <a16:creationId xmlns:a16="http://schemas.microsoft.com/office/drawing/2014/main" id="{10C70917-48A4-4F17-836E-370E847E3F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45173" y="5226871"/>
                <a:ext cx="396877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E1</a:t>
                </a:r>
              </a:p>
            </p:txBody>
          </p:sp>
          <p:sp>
            <p:nvSpPr>
              <p:cNvPr id="242" name="TextBox 281">
                <a:extLst>
                  <a:ext uri="{FF2B5EF4-FFF2-40B4-BE49-F238E27FC236}">
                    <a16:creationId xmlns:a16="http://schemas.microsoft.com/office/drawing/2014/main" id="{F2A3157E-E31F-4D72-A50A-0779F04FF7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05973" y="5226871"/>
                <a:ext cx="393239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F1</a:t>
                </a:r>
              </a:p>
            </p:txBody>
          </p:sp>
          <p:sp>
            <p:nvSpPr>
              <p:cNvPr id="243" name="TextBox 282">
                <a:extLst>
                  <a:ext uri="{FF2B5EF4-FFF2-40B4-BE49-F238E27FC236}">
                    <a16:creationId xmlns:a16="http://schemas.microsoft.com/office/drawing/2014/main" id="{78008F81-6014-4595-AB46-6D349830FA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95359" y="5226871"/>
                <a:ext cx="331398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G</a:t>
                </a:r>
              </a:p>
            </p:txBody>
          </p:sp>
          <p:sp>
            <p:nvSpPr>
              <p:cNvPr id="244" name="TextBox 283">
                <a:extLst>
                  <a:ext uri="{FF2B5EF4-FFF2-40B4-BE49-F238E27FC236}">
                    <a16:creationId xmlns:a16="http://schemas.microsoft.com/office/drawing/2014/main" id="{6297B504-E918-432F-8363-C47750EAD4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13685" y="5226871"/>
                <a:ext cx="433254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H2</a:t>
                </a:r>
              </a:p>
            </p:txBody>
          </p:sp>
          <p:sp>
            <p:nvSpPr>
              <p:cNvPr id="245" name="TextBox 284">
                <a:extLst>
                  <a:ext uri="{FF2B5EF4-FFF2-40B4-BE49-F238E27FC236}">
                    <a16:creationId xmlns:a16="http://schemas.microsoft.com/office/drawing/2014/main" id="{CDCE2A40-3617-45FA-B87D-BAE7F68B97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66998" y="5554460"/>
                <a:ext cx="353225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I1</a:t>
                </a:r>
              </a:p>
            </p:txBody>
          </p:sp>
          <p:sp>
            <p:nvSpPr>
              <p:cNvPr id="246" name="TextBox 285">
                <a:extLst>
                  <a:ext uri="{FF2B5EF4-FFF2-40B4-BE49-F238E27FC236}">
                    <a16:creationId xmlns:a16="http://schemas.microsoft.com/office/drawing/2014/main" id="{77BE3ACE-FB40-4AFE-9685-260EAB7C19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17797" y="5554460"/>
                <a:ext cx="369594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J1</a:t>
                </a:r>
              </a:p>
            </p:txBody>
          </p:sp>
          <p:sp>
            <p:nvSpPr>
              <p:cNvPr id="247" name="TextBox 286">
                <a:extLst>
                  <a:ext uri="{FF2B5EF4-FFF2-40B4-BE49-F238E27FC236}">
                    <a16:creationId xmlns:a16="http://schemas.microsoft.com/office/drawing/2014/main" id="{909B675A-669E-4635-9868-C16C67184A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56256" y="5554460"/>
                <a:ext cx="409608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K1</a:t>
                </a:r>
              </a:p>
            </p:txBody>
          </p:sp>
          <p:sp>
            <p:nvSpPr>
              <p:cNvPr id="248" name="TextBox 287">
                <a:extLst>
                  <a:ext uri="{FF2B5EF4-FFF2-40B4-BE49-F238E27FC236}">
                    <a16:creationId xmlns:a16="http://schemas.microsoft.com/office/drawing/2014/main" id="{9F8C70C2-8C0B-4E15-AB53-98C2FD4A58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8720" y="5058381"/>
                <a:ext cx="293202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L</a:t>
                </a:r>
              </a:p>
            </p:txBody>
          </p:sp>
          <p:sp>
            <p:nvSpPr>
              <p:cNvPr id="249" name="TextBox 288">
                <a:extLst>
                  <a:ext uri="{FF2B5EF4-FFF2-40B4-BE49-F238E27FC236}">
                    <a16:creationId xmlns:a16="http://schemas.microsoft.com/office/drawing/2014/main" id="{1105F8CD-3449-4007-BEA1-EA4D7B46EA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10615" y="5891621"/>
                <a:ext cx="465994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M1</a:t>
                </a:r>
              </a:p>
            </p:txBody>
          </p:sp>
          <p:sp>
            <p:nvSpPr>
              <p:cNvPr id="250" name="TextBox 289">
                <a:extLst>
                  <a:ext uri="{FF2B5EF4-FFF2-40B4-BE49-F238E27FC236}">
                    <a16:creationId xmlns:a16="http://schemas.microsoft.com/office/drawing/2014/main" id="{478462BD-1FDF-4B1E-9C39-28BCD6543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31438" y="5891621"/>
                <a:ext cx="342311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N</a:t>
                </a:r>
              </a:p>
            </p:txBody>
          </p:sp>
          <p:sp>
            <p:nvSpPr>
              <p:cNvPr id="251" name="TextBox 290">
                <a:extLst>
                  <a:ext uri="{FF2B5EF4-FFF2-40B4-BE49-F238E27FC236}">
                    <a16:creationId xmlns:a16="http://schemas.microsoft.com/office/drawing/2014/main" id="{1EDA2E7F-BA70-4BC8-BF6F-A695601550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40795" y="5891621"/>
                <a:ext cx="440530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O1</a:t>
                </a:r>
              </a:p>
            </p:txBody>
          </p:sp>
          <p:sp>
            <p:nvSpPr>
              <p:cNvPr id="252" name="TextBox 291">
                <a:extLst>
                  <a:ext uri="{FF2B5EF4-FFF2-40B4-BE49-F238E27FC236}">
                    <a16:creationId xmlns:a16="http://schemas.microsoft.com/office/drawing/2014/main" id="{8819F6FF-23CD-4317-8805-CFEAB672B1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0537" y="5395541"/>
                <a:ext cx="309572" cy="3375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P</a:t>
                </a:r>
              </a:p>
            </p:txBody>
          </p:sp>
          <p:cxnSp>
            <p:nvCxnSpPr>
              <p:cNvPr id="253" name="Straight Connector 86">
                <a:extLst>
                  <a:ext uri="{FF2B5EF4-FFF2-40B4-BE49-F238E27FC236}">
                    <a16:creationId xmlns:a16="http://schemas.microsoft.com/office/drawing/2014/main" id="{4FD3468D-A192-4BC1-AE4F-26A7D573EB2E}"/>
                  </a:ext>
                </a:extLst>
              </p:cNvPr>
              <p:cNvCxnSpPr/>
              <p:nvPr/>
            </p:nvCxnSpPr>
            <p:spPr>
              <a:xfrm>
                <a:off x="8897420" y="4911935"/>
                <a:ext cx="0" cy="130819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4" name="Straight Connector 87">
                <a:extLst>
                  <a:ext uri="{FF2B5EF4-FFF2-40B4-BE49-F238E27FC236}">
                    <a16:creationId xmlns:a16="http://schemas.microsoft.com/office/drawing/2014/main" id="{FBF94063-4297-467B-AD17-8C361422B4A3}"/>
                  </a:ext>
                </a:extLst>
              </p:cNvPr>
              <p:cNvCxnSpPr/>
              <p:nvPr/>
            </p:nvCxnSpPr>
            <p:spPr>
              <a:xfrm>
                <a:off x="7454490" y="4911935"/>
                <a:ext cx="0" cy="130819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5" name="Straight Connector 88">
                <a:extLst>
                  <a:ext uri="{FF2B5EF4-FFF2-40B4-BE49-F238E27FC236}">
                    <a16:creationId xmlns:a16="http://schemas.microsoft.com/office/drawing/2014/main" id="{4AEB1455-28D7-480B-A2A8-9CE889762C67}"/>
                  </a:ext>
                </a:extLst>
              </p:cNvPr>
              <p:cNvCxnSpPr/>
              <p:nvPr/>
            </p:nvCxnSpPr>
            <p:spPr>
              <a:xfrm>
                <a:off x="7451315" y="4911935"/>
                <a:ext cx="144610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56" name="Straight Connector 104">
                <a:extLst>
                  <a:ext uri="{FF2B5EF4-FFF2-40B4-BE49-F238E27FC236}">
                    <a16:creationId xmlns:a16="http://schemas.microsoft.com/office/drawing/2014/main" id="{FF6EAC06-5B0E-4846-93E9-019D8534C826}"/>
                  </a:ext>
                </a:extLst>
              </p:cNvPr>
              <p:cNvCxnSpPr/>
              <p:nvPr/>
            </p:nvCxnSpPr>
            <p:spPr>
              <a:xfrm>
                <a:off x="7451315" y="6220126"/>
                <a:ext cx="144610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257" name="Rectangle 90">
                <a:extLst>
                  <a:ext uri="{FF2B5EF4-FFF2-40B4-BE49-F238E27FC236}">
                    <a16:creationId xmlns:a16="http://schemas.microsoft.com/office/drawing/2014/main" id="{4C22F92F-1972-4686-AAE7-FC6B5792C73D}"/>
                  </a:ext>
                </a:extLst>
              </p:cNvPr>
              <p:cNvSpPr/>
              <p:nvPr/>
            </p:nvSpPr>
            <p:spPr bwMode="auto">
              <a:xfrm>
                <a:off x="8198972" y="4956388"/>
                <a:ext cx="301603" cy="274657"/>
              </a:xfrm>
              <a:prstGeom prst="rect">
                <a:avLst/>
              </a:prstGeom>
              <a:solidFill>
                <a:srgbClr val="FFC000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58" name="Rectangle 93">
                <a:extLst>
                  <a:ext uri="{FF2B5EF4-FFF2-40B4-BE49-F238E27FC236}">
                    <a16:creationId xmlns:a16="http://schemas.microsoft.com/office/drawing/2014/main" id="{F0F940C8-8606-409C-8F9C-9C879C23DA1C}"/>
                  </a:ext>
                </a:extLst>
              </p:cNvPr>
              <p:cNvSpPr/>
              <p:nvPr/>
            </p:nvSpPr>
            <p:spPr bwMode="auto">
              <a:xfrm>
                <a:off x="7838636" y="5261209"/>
                <a:ext cx="301603" cy="274657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59" name="Rectangle 95">
                <a:extLst>
                  <a:ext uri="{FF2B5EF4-FFF2-40B4-BE49-F238E27FC236}">
                    <a16:creationId xmlns:a16="http://schemas.microsoft.com/office/drawing/2014/main" id="{488D29E6-5491-4CF8-9CAD-55EEE958EE9D}"/>
                  </a:ext>
                </a:extLst>
              </p:cNvPr>
              <p:cNvSpPr/>
              <p:nvPr/>
            </p:nvSpPr>
            <p:spPr bwMode="auto">
              <a:xfrm>
                <a:off x="8575182" y="5261209"/>
                <a:ext cx="301603" cy="274657"/>
              </a:xfrm>
              <a:prstGeom prst="rect">
                <a:avLst/>
              </a:prstGeom>
              <a:solidFill>
                <a:srgbClr val="FFC000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  <p:sp>
            <p:nvSpPr>
              <p:cNvPr id="260" name="Rectangle 97">
                <a:extLst>
                  <a:ext uri="{FF2B5EF4-FFF2-40B4-BE49-F238E27FC236}">
                    <a16:creationId xmlns:a16="http://schemas.microsoft.com/office/drawing/2014/main" id="{52D02D6A-2859-4968-BF1B-CD33E9BBCCCB}"/>
                  </a:ext>
                </a:extLst>
              </p:cNvPr>
              <p:cNvSpPr/>
              <p:nvPr/>
            </p:nvSpPr>
            <p:spPr bwMode="auto">
              <a:xfrm>
                <a:off x="7838636" y="5589845"/>
                <a:ext cx="301603" cy="274656"/>
              </a:xfrm>
              <a:prstGeom prst="rect">
                <a:avLst/>
              </a:prstGeom>
              <a:solidFill>
                <a:srgbClr val="D4EEF9">
                  <a:alpha val="63922"/>
                </a:srgbClr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Ins="45720" bIns="91440" anchor="ctr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altLang="ko-KR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45EFC698-E38C-4361-8EDB-30F833DEA1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9047" y="3569889"/>
              <a:ext cx="295187" cy="220146"/>
              <a:chOff x="4498415" y="2180309"/>
              <a:chExt cx="334962" cy="268470"/>
            </a:xfrm>
          </p:grpSpPr>
          <p:sp>
            <p:nvSpPr>
              <p:cNvPr id="262" name="Rectangle 70">
                <a:extLst>
                  <a:ext uri="{FF2B5EF4-FFF2-40B4-BE49-F238E27FC236}">
                    <a16:creationId xmlns:a16="http://schemas.microsoft.com/office/drawing/2014/main" id="{C701CEA5-7472-44B6-BCDD-BE3860DD1613}"/>
                  </a:ext>
                </a:extLst>
              </p:cNvPr>
              <p:cNvSpPr/>
              <p:nvPr/>
            </p:nvSpPr>
            <p:spPr bwMode="auto">
              <a:xfrm>
                <a:off x="4498415" y="2180309"/>
                <a:ext cx="165100" cy="268470"/>
              </a:xfrm>
              <a:prstGeom prst="rect">
                <a:avLst/>
              </a:prstGeom>
              <a:solidFill>
                <a:srgbClr val="FFC000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c2</a:t>
                </a:r>
              </a:p>
            </p:txBody>
          </p:sp>
          <p:sp>
            <p:nvSpPr>
              <p:cNvPr id="263" name="Rectangle 71">
                <a:extLst>
                  <a:ext uri="{FF2B5EF4-FFF2-40B4-BE49-F238E27FC236}">
                    <a16:creationId xmlns:a16="http://schemas.microsoft.com/office/drawing/2014/main" id="{59821982-4EDC-4708-93D1-82F9890137D4}"/>
                  </a:ext>
                </a:extLst>
              </p:cNvPr>
              <p:cNvSpPr/>
              <p:nvPr/>
            </p:nvSpPr>
            <p:spPr bwMode="auto">
              <a:xfrm>
                <a:off x="4663515" y="2180309"/>
                <a:ext cx="165100" cy="268470"/>
              </a:xfrm>
              <a:prstGeom prst="rect">
                <a:avLst/>
              </a:prstGeom>
              <a:solidFill>
                <a:srgbClr val="FFC000">
                  <a:alpha val="80000"/>
                </a:srgbClr>
              </a:solidFill>
              <a:ln w="635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h2</a:t>
                </a:r>
              </a:p>
            </p:txBody>
          </p:sp>
          <p:sp>
            <p:nvSpPr>
              <p:cNvPr id="264" name="Rectangle 76">
                <a:extLst>
                  <a:ext uri="{FF2B5EF4-FFF2-40B4-BE49-F238E27FC236}">
                    <a16:creationId xmlns:a16="http://schemas.microsoft.com/office/drawing/2014/main" id="{5D266179-3EA2-4071-A852-6ED360E712B9}"/>
                  </a:ext>
                </a:extLst>
              </p:cNvPr>
              <p:cNvSpPr/>
              <p:nvPr/>
            </p:nvSpPr>
            <p:spPr bwMode="auto">
              <a:xfrm>
                <a:off x="4504765" y="2180309"/>
                <a:ext cx="328612" cy="266882"/>
              </a:xfrm>
              <a:prstGeom prst="rect">
                <a:avLst/>
              </a:prstGeom>
              <a:solidFill>
                <a:srgbClr val="FFC000">
                  <a:alpha val="25098"/>
                </a:srgbClr>
              </a:solidFill>
              <a:ln w="19050" cap="flat" cmpd="sng" algn="ctr">
                <a:solidFill>
                  <a:sysClr val="window" lastClr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lIns="3600" tIns="3600" rIns="3600" bIns="3600" anchor="b"/>
              <a:lstStyle>
                <a:defPPr>
                  <a:defRPr lang="ko-K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099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AU" sz="1200" b="0" i="0" u="none" strike="noStrike" kern="1200" cap="none" spc="-5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Arial" panose="020B0604020202020204" pitchFamily="34" charset="0"/>
                  </a:rPr>
                  <a:t>.</a:t>
                </a:r>
                <a:r>
                  <a:rPr kumimoji="0" lang="en-AU" sz="1200" b="0" i="0" u="none" strike="noStrike" kern="1200" cap="none" spc="-5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Arial" panose="020B0604020202020204" pitchFamily="34" charset="0"/>
                  </a:rPr>
                  <a:t>vib</a:t>
                </a:r>
                <a:endParaRPr kumimoji="0" lang="en-AU" sz="1200" b="0" i="0" u="none" strike="noStrike" kern="1200" cap="none" spc="-5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65" name="직선 화살표 연결선 264">
              <a:extLst>
                <a:ext uri="{FF2B5EF4-FFF2-40B4-BE49-F238E27FC236}">
                  <a16:creationId xmlns:a16="http://schemas.microsoft.com/office/drawing/2014/main" id="{89EE7124-9838-4B53-8222-9ADE91FB81E3}"/>
                </a:ext>
              </a:extLst>
            </p:cNvPr>
            <p:cNvCxnSpPr>
              <a:cxnSpLocks/>
              <a:stCxn id="252" idx="1"/>
            </p:cNvCxnSpPr>
            <p:nvPr/>
          </p:nvCxnSpPr>
          <p:spPr>
            <a:xfrm flipH="1" flipV="1">
              <a:off x="5140923" y="3838234"/>
              <a:ext cx="2001273" cy="7729"/>
            </a:xfrm>
            <a:prstGeom prst="straightConnector1">
              <a:avLst/>
            </a:prstGeom>
            <a:noFill/>
            <a:ln w="19050" cap="flat" cmpd="sng" algn="ctr">
              <a:solidFill>
                <a:srgbClr val="00E296"/>
              </a:solidFill>
              <a:prstDash val="dash"/>
              <a:miter lim="800000"/>
              <a:tailEnd type="triangle"/>
            </a:ln>
            <a:effectLst/>
          </p:spPr>
        </p:cxnSp>
        <p:sp>
          <p:nvSpPr>
            <p:cNvPr id="266" name="TextBox 315">
              <a:extLst>
                <a:ext uri="{FF2B5EF4-FFF2-40B4-BE49-F238E27FC236}">
                  <a16:creationId xmlns:a16="http://schemas.microsoft.com/office/drawing/2014/main" id="{8FE35FC8-5C44-485E-9609-D5B82747D8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3675" y="3888165"/>
              <a:ext cx="1548684" cy="442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일일 변경된 블록만 영구 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증분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백업</a:t>
              </a:r>
            </a:p>
          </p:txBody>
        </p:sp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1465E9E6-59BE-452E-B9F0-92E7D2272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878" y="3521691"/>
              <a:ext cx="355344" cy="32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A987A8-1138-4B0D-9D7D-B079EBBD38DC}"/>
              </a:ext>
            </a:extLst>
          </p:cNvPr>
          <p:cNvGrpSpPr/>
          <p:nvPr/>
        </p:nvGrpSpPr>
        <p:grpSpPr>
          <a:xfrm>
            <a:off x="2162609" y="1502998"/>
            <a:ext cx="4823463" cy="1176894"/>
            <a:chOff x="2217042" y="1463082"/>
            <a:chExt cx="4823463" cy="1176894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73B3F4FA-AC37-4350-A3B0-FAF194F26B32}"/>
                </a:ext>
              </a:extLst>
            </p:cNvPr>
            <p:cNvSpPr txBox="1"/>
            <p:nvPr/>
          </p:nvSpPr>
          <p:spPr>
            <a:xfrm>
              <a:off x="6066215" y="1463082"/>
              <a:ext cx="814159" cy="261610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1100" kern="0" dirty="0">
                  <a:solidFill>
                    <a:srgbClr val="43FFC0"/>
                  </a:solidFill>
                  <a:ea typeface="Segoe UI" pitchFamily="34" charset="0"/>
                  <a:cs typeface="Segoe UI" pitchFamily="34" charset="0"/>
                </a:rPr>
                <a:t>클라우드</a:t>
              </a:r>
              <a:endParaRPr lang="en-US" sz="1100" dirty="0">
                <a:solidFill>
                  <a:srgbClr val="43FF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87" name="Graphic 113">
              <a:extLst>
                <a:ext uri="{FF2B5EF4-FFF2-40B4-BE49-F238E27FC236}">
                  <a16:creationId xmlns:a16="http://schemas.microsoft.com/office/drawing/2014/main" id="{D2784531-43F3-483F-B1CF-EA39493F5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99023" y="1906461"/>
              <a:ext cx="981352" cy="130848"/>
            </a:xfrm>
            <a:prstGeom prst="rect">
              <a:avLst/>
            </a:prstGeom>
          </p:spPr>
        </p:pic>
        <p:pic>
          <p:nvPicPr>
            <p:cNvPr id="288" name="Graphic 114">
              <a:extLst>
                <a:ext uri="{FF2B5EF4-FFF2-40B4-BE49-F238E27FC236}">
                  <a16:creationId xmlns:a16="http://schemas.microsoft.com/office/drawing/2014/main" id="{5DEDDA27-0252-40FE-A236-21AD91259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54651" y="2433280"/>
              <a:ext cx="678139" cy="146266"/>
            </a:xfrm>
            <a:prstGeom prst="rect">
              <a:avLst/>
            </a:prstGeom>
          </p:spPr>
        </p:pic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FE1E3F0B-C10F-46D4-ACBF-120305CFD762}"/>
                </a:ext>
              </a:extLst>
            </p:cNvPr>
            <p:cNvSpPr txBox="1"/>
            <p:nvPr/>
          </p:nvSpPr>
          <p:spPr>
            <a:xfrm>
              <a:off x="4785898" y="1463409"/>
              <a:ext cx="571619" cy="261610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defTabSz="685783">
                <a:defRPr/>
              </a:pPr>
              <a:r>
                <a:rPr lang="en-US" sz="1100">
                  <a:solidFill>
                    <a:srgbClr val="43FF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SaaS</a:t>
              </a:r>
            </a:p>
          </p:txBody>
        </p:sp>
        <p:pic>
          <p:nvPicPr>
            <p:cNvPr id="290" name="Graphic 116">
              <a:extLst>
                <a:ext uri="{FF2B5EF4-FFF2-40B4-BE49-F238E27FC236}">
                  <a16:creationId xmlns:a16="http://schemas.microsoft.com/office/drawing/2014/main" id="{33B86BA9-F9AB-4BC1-83E0-DAB302E8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771040" y="1899173"/>
              <a:ext cx="771243" cy="162367"/>
            </a:xfrm>
            <a:prstGeom prst="rect">
              <a:avLst/>
            </a:prstGeom>
          </p:spPr>
        </p:pic>
        <p:pic>
          <p:nvPicPr>
            <p:cNvPr id="291" name="Graphic 117">
              <a:extLst>
                <a:ext uri="{FF2B5EF4-FFF2-40B4-BE49-F238E27FC236}">
                  <a16:creationId xmlns:a16="http://schemas.microsoft.com/office/drawing/2014/main" id="{D2825817-C925-45FE-BDE7-0369CF71A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24341" y="2259026"/>
              <a:ext cx="888653" cy="135230"/>
            </a:xfrm>
            <a:prstGeom prst="rect">
              <a:avLst/>
            </a:prstGeom>
          </p:spPr>
        </p:pic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62D3436-EDD1-4243-B8B6-A318927A5F2E}"/>
                </a:ext>
              </a:extLst>
            </p:cNvPr>
            <p:cNvSpPr txBox="1"/>
            <p:nvPr/>
          </p:nvSpPr>
          <p:spPr>
            <a:xfrm>
              <a:off x="3667358" y="1463409"/>
              <a:ext cx="795220" cy="261610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1100" kern="0" dirty="0">
                  <a:solidFill>
                    <a:srgbClr val="43FFC0"/>
                  </a:solidFill>
                  <a:ea typeface="Segoe UI" pitchFamily="34" charset="0"/>
                  <a:cs typeface="Segoe UI" pitchFamily="34" charset="0"/>
                </a:rPr>
                <a:t>물리환경</a:t>
              </a:r>
              <a:endParaRPr lang="en-US" sz="1100" dirty="0">
                <a:solidFill>
                  <a:srgbClr val="43FF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93" name="Graphic 119">
              <a:extLst>
                <a:ext uri="{FF2B5EF4-FFF2-40B4-BE49-F238E27FC236}">
                  <a16:creationId xmlns:a16="http://schemas.microsoft.com/office/drawing/2014/main" id="{33629057-42D5-496A-A854-53656DEFA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683885" y="1900963"/>
              <a:ext cx="666909" cy="158788"/>
            </a:xfrm>
            <a:prstGeom prst="rect">
              <a:avLst/>
            </a:prstGeom>
          </p:spPr>
        </p:pic>
        <p:pic>
          <p:nvPicPr>
            <p:cNvPr id="294" name="Graphic 120">
              <a:extLst>
                <a:ext uri="{FF2B5EF4-FFF2-40B4-BE49-F238E27FC236}">
                  <a16:creationId xmlns:a16="http://schemas.microsoft.com/office/drawing/2014/main" id="{FC5EDB06-3C18-4AF4-859E-8F8CEEB94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683886" y="2156666"/>
              <a:ext cx="442279" cy="198263"/>
            </a:xfrm>
            <a:prstGeom prst="rect">
              <a:avLst/>
            </a:prstGeom>
          </p:spPr>
        </p:pic>
        <p:pic>
          <p:nvPicPr>
            <p:cNvPr id="295" name="Graphic 121">
              <a:extLst>
                <a:ext uri="{FF2B5EF4-FFF2-40B4-BE49-F238E27FC236}">
                  <a16:creationId xmlns:a16="http://schemas.microsoft.com/office/drawing/2014/main" id="{C02695B0-B3DB-4683-924A-F81C2A670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330097" y="2408198"/>
              <a:ext cx="206673" cy="206673"/>
            </a:xfrm>
            <a:prstGeom prst="rect">
              <a:avLst/>
            </a:prstGeom>
          </p:spPr>
        </p:pic>
        <p:pic>
          <p:nvPicPr>
            <p:cNvPr id="296" name="Graphic 122">
              <a:extLst>
                <a:ext uri="{FF2B5EF4-FFF2-40B4-BE49-F238E27FC236}">
                  <a16:creationId xmlns:a16="http://schemas.microsoft.com/office/drawing/2014/main" id="{7D3E491A-B7F5-40A3-A11B-B36379432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683886" y="2469491"/>
              <a:ext cx="511457" cy="170485"/>
            </a:xfrm>
            <a:prstGeom prst="rect">
              <a:avLst/>
            </a:prstGeom>
          </p:spPr>
        </p:pic>
        <p:pic>
          <p:nvPicPr>
            <p:cNvPr id="297" name="Graphic 123">
              <a:extLst>
                <a:ext uri="{FF2B5EF4-FFF2-40B4-BE49-F238E27FC236}">
                  <a16:creationId xmlns:a16="http://schemas.microsoft.com/office/drawing/2014/main" id="{E9B8BD16-DE2B-4853-8F4B-0CFE7CBC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247740" y="1940396"/>
              <a:ext cx="666909" cy="90566"/>
            </a:xfrm>
            <a:prstGeom prst="rect">
              <a:avLst/>
            </a:prstGeom>
          </p:spPr>
        </p:pic>
        <p:pic>
          <p:nvPicPr>
            <p:cNvPr id="298" name="Graphic 124">
              <a:extLst>
                <a:ext uri="{FF2B5EF4-FFF2-40B4-BE49-F238E27FC236}">
                  <a16:creationId xmlns:a16="http://schemas.microsoft.com/office/drawing/2014/main" id="{B99D1B41-402D-4CD8-8CEC-5E676A46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270104" y="2176357"/>
              <a:ext cx="576097" cy="169440"/>
            </a:xfrm>
            <a:prstGeom prst="rect">
              <a:avLst/>
            </a:prstGeom>
          </p:spPr>
        </p:pic>
        <p:pic>
          <p:nvPicPr>
            <p:cNvPr id="299" name="Graphic 125">
              <a:extLst>
                <a:ext uri="{FF2B5EF4-FFF2-40B4-BE49-F238E27FC236}">
                  <a16:creationId xmlns:a16="http://schemas.microsoft.com/office/drawing/2014/main" id="{15462DBC-30D9-4DB9-AC30-D73B2C5FF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217042" y="2527580"/>
              <a:ext cx="997708" cy="73904"/>
            </a:xfrm>
            <a:prstGeom prst="rect">
              <a:avLst/>
            </a:prstGeom>
          </p:spPr>
        </p:pic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A0419400-0E75-4795-8D74-FDEF5930480E}"/>
                </a:ext>
              </a:extLst>
            </p:cNvPr>
            <p:cNvSpPr txBox="1"/>
            <p:nvPr/>
          </p:nvSpPr>
          <p:spPr>
            <a:xfrm>
              <a:off x="2223072" y="1463409"/>
              <a:ext cx="777584" cy="261610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1100" kern="0" dirty="0">
                  <a:solidFill>
                    <a:srgbClr val="43FFC0"/>
                  </a:solidFill>
                  <a:ea typeface="Segoe UI" pitchFamily="34" charset="0"/>
                  <a:cs typeface="Segoe UI" pitchFamily="34" charset="0"/>
                </a:rPr>
                <a:t>가상환경</a:t>
              </a:r>
              <a:endParaRPr lang="en-US" sz="1100" dirty="0">
                <a:solidFill>
                  <a:srgbClr val="43FF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01" name="Straight Connector 128">
              <a:extLst>
                <a:ext uri="{FF2B5EF4-FFF2-40B4-BE49-F238E27FC236}">
                  <a16:creationId xmlns:a16="http://schemas.microsoft.com/office/drawing/2014/main" id="{897CC872-2381-4C83-BB32-AC00B35075D1}"/>
                </a:ext>
              </a:extLst>
            </p:cNvPr>
            <p:cNvCxnSpPr>
              <a:cxnSpLocks/>
            </p:cNvCxnSpPr>
            <p:nvPr/>
          </p:nvCxnSpPr>
          <p:spPr>
            <a:xfrm>
              <a:off x="3667358" y="1735468"/>
              <a:ext cx="974795" cy="0"/>
            </a:xfrm>
            <a:prstGeom prst="line">
              <a:avLst/>
            </a:prstGeom>
            <a:ln w="12700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129">
              <a:extLst>
                <a:ext uri="{FF2B5EF4-FFF2-40B4-BE49-F238E27FC236}">
                  <a16:creationId xmlns:a16="http://schemas.microsoft.com/office/drawing/2014/main" id="{D12B6E69-A47E-4AB5-BE6D-1AA1F37CA11F}"/>
                </a:ext>
              </a:extLst>
            </p:cNvPr>
            <p:cNvCxnSpPr>
              <a:cxnSpLocks/>
            </p:cNvCxnSpPr>
            <p:nvPr/>
          </p:nvCxnSpPr>
          <p:spPr>
            <a:xfrm>
              <a:off x="2221671" y="1735468"/>
              <a:ext cx="959215" cy="0"/>
            </a:xfrm>
            <a:prstGeom prst="line">
              <a:avLst/>
            </a:prstGeom>
            <a:ln w="12700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130">
              <a:extLst>
                <a:ext uri="{FF2B5EF4-FFF2-40B4-BE49-F238E27FC236}">
                  <a16:creationId xmlns:a16="http://schemas.microsoft.com/office/drawing/2014/main" id="{F4A8EC3C-DF70-4D30-A5DE-922598DF7D2C}"/>
                </a:ext>
              </a:extLst>
            </p:cNvPr>
            <p:cNvCxnSpPr>
              <a:cxnSpLocks/>
            </p:cNvCxnSpPr>
            <p:nvPr/>
          </p:nvCxnSpPr>
          <p:spPr>
            <a:xfrm>
              <a:off x="4778549" y="1733231"/>
              <a:ext cx="954723" cy="0"/>
            </a:xfrm>
            <a:prstGeom prst="line">
              <a:avLst/>
            </a:prstGeom>
            <a:ln w="12700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4" name="Graphic 143">
              <a:extLst>
                <a:ext uri="{FF2B5EF4-FFF2-40B4-BE49-F238E27FC236}">
                  <a16:creationId xmlns:a16="http://schemas.microsoft.com/office/drawing/2014/main" id="{77BBD711-7C95-409F-ABAC-22B592E6F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917992" y="2440714"/>
              <a:ext cx="285088" cy="170485"/>
            </a:xfrm>
            <a:prstGeom prst="rect">
              <a:avLst/>
            </a:prstGeom>
          </p:spPr>
        </p:pic>
        <p:pic>
          <p:nvPicPr>
            <p:cNvPr id="305" name="Picture 144">
              <a:extLst>
                <a:ext uri="{FF2B5EF4-FFF2-40B4-BE49-F238E27FC236}">
                  <a16:creationId xmlns:a16="http://schemas.microsoft.com/office/drawing/2014/main" id="{4E11FE20-B957-4677-99ED-C1DB4185C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9027" y="2207960"/>
              <a:ext cx="883669" cy="89322"/>
            </a:xfrm>
            <a:prstGeom prst="rect">
              <a:avLst/>
            </a:prstGeom>
          </p:spPr>
        </p:pic>
        <p:cxnSp>
          <p:nvCxnSpPr>
            <p:cNvPr id="306" name="Straight Connector 149">
              <a:extLst>
                <a:ext uri="{FF2B5EF4-FFF2-40B4-BE49-F238E27FC236}">
                  <a16:creationId xmlns:a16="http://schemas.microsoft.com/office/drawing/2014/main" id="{C5907788-CCEA-4B45-9F1E-CD40790C9464}"/>
                </a:ext>
              </a:extLst>
            </p:cNvPr>
            <p:cNvCxnSpPr>
              <a:cxnSpLocks/>
            </p:cNvCxnSpPr>
            <p:nvPr/>
          </p:nvCxnSpPr>
          <p:spPr>
            <a:xfrm>
              <a:off x="6066217" y="1740274"/>
              <a:ext cx="974288" cy="0"/>
            </a:xfrm>
            <a:prstGeom prst="line">
              <a:avLst/>
            </a:prstGeom>
            <a:ln w="12700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108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1FD805-36A0-40F6-A144-2C889B26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590211"/>
            <a:ext cx="6001839" cy="2031325"/>
          </a:xfrm>
        </p:spPr>
        <p:txBody>
          <a:bodyPr anchor="ctr"/>
          <a:lstStyle/>
          <a:p>
            <a:r>
              <a:rPr lang="en-US" dirty="0"/>
              <a:t>Veeam </a:t>
            </a:r>
            <a:r>
              <a:rPr lang="ko-KR" altLang="en-US" dirty="0"/>
              <a:t>기본 기능들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8455397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합성 풀 백업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서버 자체에서 기존 전체 백업과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백업을 합성하여 고속의 새로운 전체 백업 생성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서버 부하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Zero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백업 시간 절감 극대화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896C79C9-58D0-406D-B4A1-EEC3D7349B8B}"/>
              </a:ext>
            </a:extLst>
          </p:cNvPr>
          <p:cNvGrpSpPr/>
          <p:nvPr/>
        </p:nvGrpSpPr>
        <p:grpSpPr>
          <a:xfrm>
            <a:off x="2056261" y="1822830"/>
            <a:ext cx="4987441" cy="2288415"/>
            <a:chOff x="2383290" y="4499072"/>
            <a:chExt cx="4132700" cy="1906194"/>
          </a:xfrm>
        </p:grpSpPr>
        <p:grpSp>
          <p:nvGrpSpPr>
            <p:cNvPr id="64" name="Group 64">
              <a:extLst>
                <a:ext uri="{FF2B5EF4-FFF2-40B4-BE49-F238E27FC236}">
                  <a16:creationId xmlns:a16="http://schemas.microsoft.com/office/drawing/2014/main" id="{7628788A-5718-44E4-833B-68F3C01E57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3290" y="4499072"/>
              <a:ext cx="4132700" cy="1906194"/>
              <a:chOff x="250356" y="1410618"/>
              <a:chExt cx="7966614" cy="3674572"/>
            </a:xfrm>
          </p:grpSpPr>
          <p:sp>
            <p:nvSpPr>
              <p:cNvPr id="67" name="Rounded Rectangle 65">
                <a:extLst>
                  <a:ext uri="{FF2B5EF4-FFF2-40B4-BE49-F238E27FC236}">
                    <a16:creationId xmlns:a16="http://schemas.microsoft.com/office/drawing/2014/main" id="{55539624-5A3F-466C-BBAB-94BB4672046C}"/>
                  </a:ext>
                </a:extLst>
              </p:cNvPr>
              <p:cNvSpPr/>
              <p:nvPr/>
            </p:nvSpPr>
            <p:spPr bwMode="auto">
              <a:xfrm>
                <a:off x="5660104" y="3320987"/>
                <a:ext cx="792088" cy="504056"/>
              </a:xfrm>
              <a:prstGeom prst="roundRect">
                <a:avLst/>
              </a:prstGeom>
              <a:solidFill>
                <a:srgbClr val="3F96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vib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8" name="Rounded Rectangle 66">
                <a:extLst>
                  <a:ext uri="{FF2B5EF4-FFF2-40B4-BE49-F238E27FC236}">
                    <a16:creationId xmlns:a16="http://schemas.microsoft.com/office/drawing/2014/main" id="{C545291C-B2AF-41CB-9E58-E6B9974B407E}"/>
                  </a:ext>
                </a:extLst>
              </p:cNvPr>
              <p:cNvSpPr/>
              <p:nvPr/>
            </p:nvSpPr>
            <p:spPr bwMode="auto">
              <a:xfrm>
                <a:off x="365760" y="2060848"/>
                <a:ext cx="792088" cy="1764195"/>
              </a:xfrm>
              <a:prstGeom prst="roundRect">
                <a:avLst/>
              </a:prstGeom>
              <a:solidFill>
                <a:srgbClr val="53AF3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vbk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9" name="Rounded Rectangle 67">
                <a:extLst>
                  <a:ext uri="{FF2B5EF4-FFF2-40B4-BE49-F238E27FC236}">
                    <a16:creationId xmlns:a16="http://schemas.microsoft.com/office/drawing/2014/main" id="{699DECDB-320A-4F30-A5C5-07E5AAD050EB}"/>
                  </a:ext>
                </a:extLst>
              </p:cNvPr>
              <p:cNvSpPr/>
              <p:nvPr/>
            </p:nvSpPr>
            <p:spPr bwMode="auto">
              <a:xfrm>
                <a:off x="1248151" y="3320987"/>
                <a:ext cx="792088" cy="504056"/>
              </a:xfrm>
              <a:prstGeom prst="roundRect">
                <a:avLst/>
              </a:prstGeom>
              <a:solidFill>
                <a:srgbClr val="3F96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vib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Rounded Rectangle 68">
                <a:extLst>
                  <a:ext uri="{FF2B5EF4-FFF2-40B4-BE49-F238E27FC236}">
                    <a16:creationId xmlns:a16="http://schemas.microsoft.com/office/drawing/2014/main" id="{066942F7-09D9-4098-AB12-677E34E01ADF}"/>
                  </a:ext>
                </a:extLst>
              </p:cNvPr>
              <p:cNvSpPr/>
              <p:nvPr/>
            </p:nvSpPr>
            <p:spPr bwMode="auto">
              <a:xfrm>
                <a:off x="2130542" y="3320987"/>
                <a:ext cx="792088" cy="504056"/>
              </a:xfrm>
              <a:prstGeom prst="roundRect">
                <a:avLst/>
              </a:prstGeom>
              <a:solidFill>
                <a:srgbClr val="3F96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vib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1" name="Rounded Rectangle 69">
                <a:extLst>
                  <a:ext uri="{FF2B5EF4-FFF2-40B4-BE49-F238E27FC236}">
                    <a16:creationId xmlns:a16="http://schemas.microsoft.com/office/drawing/2014/main" id="{6CF25755-6567-40D0-89BB-4D5DD5831C3F}"/>
                  </a:ext>
                </a:extLst>
              </p:cNvPr>
              <p:cNvSpPr/>
              <p:nvPr/>
            </p:nvSpPr>
            <p:spPr bwMode="auto">
              <a:xfrm>
                <a:off x="3012933" y="3320987"/>
                <a:ext cx="792088" cy="504056"/>
              </a:xfrm>
              <a:prstGeom prst="roundRect">
                <a:avLst/>
              </a:prstGeom>
              <a:solidFill>
                <a:srgbClr val="3F96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vib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ounded Rectangle 70">
                <a:extLst>
                  <a:ext uri="{FF2B5EF4-FFF2-40B4-BE49-F238E27FC236}">
                    <a16:creationId xmlns:a16="http://schemas.microsoft.com/office/drawing/2014/main" id="{5AE1809A-42EF-4C5E-B76F-E2DA90E64468}"/>
                  </a:ext>
                </a:extLst>
              </p:cNvPr>
              <p:cNvSpPr/>
              <p:nvPr/>
            </p:nvSpPr>
            <p:spPr bwMode="auto">
              <a:xfrm>
                <a:off x="4777715" y="3320987"/>
                <a:ext cx="792088" cy="504056"/>
              </a:xfrm>
              <a:prstGeom prst="roundRect">
                <a:avLst/>
              </a:prstGeom>
              <a:solidFill>
                <a:srgbClr val="3F96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vib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3" name="Straight Connector 71">
                <a:extLst>
                  <a:ext uri="{FF2B5EF4-FFF2-40B4-BE49-F238E27FC236}">
                    <a16:creationId xmlns:a16="http://schemas.microsoft.com/office/drawing/2014/main" id="{2362A8C6-4E6C-4FB0-8C0F-5CFF14BE8905}"/>
                  </a:ext>
                </a:extLst>
              </p:cNvPr>
              <p:cNvCxnSpPr/>
              <p:nvPr/>
            </p:nvCxnSpPr>
            <p:spPr>
              <a:xfrm>
                <a:off x="370208" y="3933056"/>
                <a:ext cx="7840800" cy="0"/>
              </a:xfrm>
              <a:prstGeom prst="line">
                <a:avLst/>
              </a:prstGeom>
              <a:ln w="19050">
                <a:solidFill>
                  <a:srgbClr val="3F96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B11080D-E470-47F3-A87D-E9AB1CC9777A}"/>
                  </a:ext>
                </a:extLst>
              </p:cNvPr>
              <p:cNvSpPr txBox="1"/>
              <p:nvPr/>
            </p:nvSpPr>
            <p:spPr>
              <a:xfrm>
                <a:off x="407186" y="1719685"/>
                <a:ext cx="2494184" cy="233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Full backup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781613D-98A0-4D72-A4A1-F36238CC4A8D}"/>
                  </a:ext>
                </a:extLst>
              </p:cNvPr>
              <p:cNvSpPr txBox="1"/>
              <p:nvPr/>
            </p:nvSpPr>
            <p:spPr>
              <a:xfrm>
                <a:off x="2803543" y="2835612"/>
                <a:ext cx="1974172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Incremental backups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CDEA746-3751-46F0-BB75-D4A91676EA4B}"/>
                  </a:ext>
                </a:extLst>
              </p:cNvPr>
              <p:cNvSpPr txBox="1"/>
              <p:nvPr/>
            </p:nvSpPr>
            <p:spPr>
              <a:xfrm>
                <a:off x="629996" y="3974160"/>
                <a:ext cx="361036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Sun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11DC9B7-588C-44A2-B537-BB1DAE0D9CBF}"/>
                  </a:ext>
                </a:extLst>
              </p:cNvPr>
              <p:cNvSpPr txBox="1"/>
              <p:nvPr/>
            </p:nvSpPr>
            <p:spPr>
              <a:xfrm>
                <a:off x="1498820" y="3974160"/>
                <a:ext cx="404563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Mon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32C110B-65F9-487B-91BD-C842766FCE0C}"/>
                  </a:ext>
                </a:extLst>
              </p:cNvPr>
              <p:cNvSpPr txBox="1"/>
              <p:nvPr/>
            </p:nvSpPr>
            <p:spPr>
              <a:xfrm>
                <a:off x="2400156" y="3974160"/>
                <a:ext cx="358474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Tue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6872817-7C84-4CF4-BAA5-E9D345D9A805}"/>
                  </a:ext>
                </a:extLst>
              </p:cNvPr>
              <p:cNvSpPr txBox="1"/>
              <p:nvPr/>
            </p:nvSpPr>
            <p:spPr>
              <a:xfrm>
                <a:off x="3254683" y="3974160"/>
                <a:ext cx="425048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Wed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65B758-44E5-4726-A6A9-FADAA2B2BC74}"/>
                  </a:ext>
                </a:extLst>
              </p:cNvPr>
              <p:cNvSpPr txBox="1"/>
              <p:nvPr/>
            </p:nvSpPr>
            <p:spPr>
              <a:xfrm>
                <a:off x="4160599" y="3974160"/>
                <a:ext cx="366157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Thu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2B9DAED-FFAA-4CBA-B5D3-5C221D25B1E4}"/>
                  </a:ext>
                </a:extLst>
              </p:cNvPr>
              <p:cNvSpPr txBox="1"/>
              <p:nvPr/>
            </p:nvSpPr>
            <p:spPr>
              <a:xfrm>
                <a:off x="5084730" y="3974160"/>
                <a:ext cx="238131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Fri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3C7B49B4-4AFE-48C5-A557-C057A295220E}"/>
                  </a:ext>
                </a:extLst>
              </p:cNvPr>
              <p:cNvSpPr txBox="1"/>
              <p:nvPr/>
            </p:nvSpPr>
            <p:spPr>
              <a:xfrm>
                <a:off x="5940733" y="3974160"/>
                <a:ext cx="304704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Sat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91" name="Rounded Rectangle 82">
                <a:extLst>
                  <a:ext uri="{FF2B5EF4-FFF2-40B4-BE49-F238E27FC236}">
                    <a16:creationId xmlns:a16="http://schemas.microsoft.com/office/drawing/2014/main" id="{B7D04BF4-6B23-4E83-A554-8B63E32315A9}"/>
                  </a:ext>
                </a:extLst>
              </p:cNvPr>
              <p:cNvSpPr/>
              <p:nvPr/>
            </p:nvSpPr>
            <p:spPr bwMode="auto">
              <a:xfrm>
                <a:off x="7424882" y="3325302"/>
                <a:ext cx="792088" cy="504056"/>
              </a:xfrm>
              <a:prstGeom prst="roundRect">
                <a:avLst/>
              </a:prstGeom>
              <a:solidFill>
                <a:srgbClr val="3F96D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050" dirty="0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.</a:t>
                </a:r>
                <a:r>
                  <a:rPr lang="en-US" sz="1050" dirty="0" err="1">
                    <a:solidFill>
                      <a:schemeClr val="bg1"/>
                    </a:solidFill>
                    <a:ea typeface="Segoe UI" pitchFamily="34" charset="0"/>
                    <a:cs typeface="Arial" panose="020B0604020202020204" pitchFamily="34" charset="0"/>
                  </a:rPr>
                  <a:t>vib</a:t>
                </a:r>
                <a:endParaRPr lang="ru-RU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2" name="Straight Arrow Connector 83">
                <a:extLst>
                  <a:ext uri="{FF2B5EF4-FFF2-40B4-BE49-F238E27FC236}">
                    <a16:creationId xmlns:a16="http://schemas.microsoft.com/office/drawing/2014/main" id="{B9D3879B-EAE0-49F1-A229-67E7D12F148D}"/>
                  </a:ext>
                </a:extLst>
              </p:cNvPr>
              <p:cNvCxnSpPr/>
              <p:nvPr/>
            </p:nvCxnSpPr>
            <p:spPr>
              <a:xfrm rot="16200000">
                <a:off x="6590117" y="4707190"/>
                <a:ext cx="756000" cy="0"/>
              </a:xfrm>
              <a:prstGeom prst="straightConnector1">
                <a:avLst/>
              </a:prstGeom>
              <a:ln w="19050" cmpd="sng">
                <a:solidFill>
                  <a:srgbClr val="3F96D2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CFCAF4B-E154-43AC-A662-ECC637382079}"/>
                  </a:ext>
                </a:extLst>
              </p:cNvPr>
              <p:cNvSpPr txBox="1"/>
              <p:nvPr/>
            </p:nvSpPr>
            <p:spPr>
              <a:xfrm>
                <a:off x="7671847" y="3974160"/>
                <a:ext cx="404563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Mon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5E30AD6-0825-492C-86C5-38DDCEAF8A9F}"/>
                  </a:ext>
                </a:extLst>
              </p:cNvPr>
              <p:cNvSpPr txBox="1"/>
              <p:nvPr/>
            </p:nvSpPr>
            <p:spPr>
              <a:xfrm>
                <a:off x="6802282" y="3974160"/>
                <a:ext cx="361036" cy="233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Sun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89">
                <a:extLst>
                  <a:ext uri="{FF2B5EF4-FFF2-40B4-BE49-F238E27FC236}">
                    <a16:creationId xmlns:a16="http://schemas.microsoft.com/office/drawing/2014/main" id="{48797163-3AAC-456C-BA2A-5EEEB215A47C}"/>
                  </a:ext>
                </a:extLst>
              </p:cNvPr>
              <p:cNvSpPr/>
              <p:nvPr/>
            </p:nvSpPr>
            <p:spPr bwMode="auto">
              <a:xfrm>
                <a:off x="250356" y="1410618"/>
                <a:ext cx="6231483" cy="2954486"/>
              </a:xfrm>
              <a:prstGeom prst="rect">
                <a:avLst/>
              </a:prstGeom>
              <a:noFill/>
              <a:ln w="19050">
                <a:solidFill>
                  <a:srgbClr val="3F96D2"/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ru-RU" sz="1050" spc="-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6" name="Straight Connector 90">
                <a:extLst>
                  <a:ext uri="{FF2B5EF4-FFF2-40B4-BE49-F238E27FC236}">
                    <a16:creationId xmlns:a16="http://schemas.microsoft.com/office/drawing/2014/main" id="{F55EC4DC-FD07-4883-B93B-C8FE788D75BD}"/>
                  </a:ext>
                </a:extLst>
              </p:cNvPr>
              <p:cNvCxnSpPr/>
              <p:nvPr/>
            </p:nvCxnSpPr>
            <p:spPr>
              <a:xfrm flipH="1" flipV="1">
                <a:off x="2130542" y="5077059"/>
                <a:ext cx="4837574" cy="8131"/>
              </a:xfrm>
              <a:prstGeom prst="line">
                <a:avLst/>
              </a:prstGeom>
              <a:ln w="19050">
                <a:solidFill>
                  <a:srgbClr val="3F96D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1">
                <a:extLst>
                  <a:ext uri="{FF2B5EF4-FFF2-40B4-BE49-F238E27FC236}">
                    <a16:creationId xmlns:a16="http://schemas.microsoft.com/office/drawing/2014/main" id="{52728342-8BC3-4379-A86B-C9A5D74A8A96}"/>
                  </a:ext>
                </a:extLst>
              </p:cNvPr>
              <p:cNvCxnSpPr/>
              <p:nvPr/>
            </p:nvCxnSpPr>
            <p:spPr>
              <a:xfrm rot="5400000" flipH="1">
                <a:off x="1804534" y="4707104"/>
                <a:ext cx="684000" cy="0"/>
              </a:xfrm>
              <a:prstGeom prst="line">
                <a:avLst/>
              </a:prstGeom>
              <a:ln w="19050">
                <a:solidFill>
                  <a:srgbClr val="3F96D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ECBCFB6-52F4-4E09-A3CC-489AD6B1C0CA}"/>
                  </a:ext>
                </a:extLst>
              </p:cNvPr>
              <p:cNvSpPr txBox="1"/>
              <p:nvPr/>
            </p:nvSpPr>
            <p:spPr>
              <a:xfrm>
                <a:off x="6509571" y="1496276"/>
                <a:ext cx="1113758" cy="4670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Synthetic</a:t>
                </a:r>
              </a:p>
              <a:p>
                <a:pPr algn="ctr">
                  <a:lnSpc>
                    <a:spcPct val="90000"/>
                  </a:lnSpc>
                </a:pPr>
                <a:r>
                  <a:rPr lang="en-US" sz="105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full backup</a:t>
                </a:r>
                <a:endParaRPr lang="ru-RU" sz="1050" dirty="0" err="1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Rounded Rectangle 94">
              <a:extLst>
                <a:ext uri="{FF2B5EF4-FFF2-40B4-BE49-F238E27FC236}">
                  <a16:creationId xmlns:a16="http://schemas.microsoft.com/office/drawing/2014/main" id="{221328C4-61B2-4C3B-99A6-EF8A3F660CD7}"/>
                </a:ext>
              </a:extLst>
            </p:cNvPr>
            <p:cNvSpPr/>
            <p:nvPr/>
          </p:nvSpPr>
          <p:spPr bwMode="auto">
            <a:xfrm>
              <a:off x="5647352" y="4844362"/>
              <a:ext cx="410898" cy="915180"/>
            </a:xfrm>
            <a:prstGeom prst="roundRect">
              <a:avLst/>
            </a:prstGeom>
            <a:solidFill>
              <a:srgbClr val="53AF3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vbk</a:t>
              </a:r>
              <a:endParaRPr lang="ru-RU" sz="10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ounded Rectangle 95">
              <a:extLst>
                <a:ext uri="{FF2B5EF4-FFF2-40B4-BE49-F238E27FC236}">
                  <a16:creationId xmlns:a16="http://schemas.microsoft.com/office/drawing/2014/main" id="{36FF365E-4C65-489B-A2F6-47BA790B301E}"/>
                </a:ext>
              </a:extLst>
            </p:cNvPr>
            <p:cNvSpPr/>
            <p:nvPr/>
          </p:nvSpPr>
          <p:spPr bwMode="auto">
            <a:xfrm>
              <a:off x="4274126" y="5498062"/>
              <a:ext cx="410898" cy="261480"/>
            </a:xfrm>
            <a:prstGeom prst="round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050" dirty="0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.</a:t>
              </a:r>
              <a:r>
                <a:rPr lang="en-US" sz="1050" dirty="0" err="1">
                  <a:solidFill>
                    <a:schemeClr val="bg1"/>
                  </a:solidFill>
                  <a:ea typeface="Segoe UI" pitchFamily="34" charset="0"/>
                  <a:cs typeface="Arial" panose="020B0604020202020204" pitchFamily="34" charset="0"/>
                </a:rPr>
                <a:t>vib</a:t>
              </a:r>
              <a:endParaRPr lang="ru-RU" sz="1050" dirty="0" err="1">
                <a:solidFill>
                  <a:schemeClr val="bg1"/>
                </a:solidFill>
                <a:ea typeface="Segoe UI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9" name="이등변 삼각형 98">
            <a:extLst>
              <a:ext uri="{FF2B5EF4-FFF2-40B4-BE49-F238E27FC236}">
                <a16:creationId xmlns:a16="http://schemas.microsoft.com/office/drawing/2014/main" id="{66355142-6FB1-4456-A259-9F5730EF29F6}"/>
              </a:ext>
            </a:extLst>
          </p:cNvPr>
          <p:cNvSpPr/>
          <p:nvPr/>
        </p:nvSpPr>
        <p:spPr bwMode="auto">
          <a:xfrm rot="16200000">
            <a:off x="185763" y="2778884"/>
            <a:ext cx="2915556" cy="370422"/>
          </a:xfrm>
          <a:prstGeom prst="triangle">
            <a:avLst/>
          </a:prstGeom>
          <a:gradFill flip="none" rotWithShape="0">
            <a:gsLst>
              <a:gs pos="53132">
                <a:schemeClr val="bg1">
                  <a:lumMod val="8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FC50C80-A97B-4ACC-A0F0-8F8028B23383}"/>
              </a:ext>
            </a:extLst>
          </p:cNvPr>
          <p:cNvSpPr/>
          <p:nvPr/>
        </p:nvSpPr>
        <p:spPr bwMode="auto">
          <a:xfrm>
            <a:off x="1830352" y="1506318"/>
            <a:ext cx="5348369" cy="2915557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1" name="Graphic 84">
            <a:extLst>
              <a:ext uri="{FF2B5EF4-FFF2-40B4-BE49-F238E27FC236}">
                <a16:creationId xmlns:a16="http://schemas.microsoft.com/office/drawing/2014/main" id="{10FACA90-FB23-4B0B-B534-2E194B1EE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233" y="2351672"/>
            <a:ext cx="917032" cy="1230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7C6EB-D706-4BC5-864D-B0C2B50B0EBE}"/>
              </a:ext>
            </a:extLst>
          </p:cNvPr>
          <p:cNvSpPr txBox="1"/>
          <p:nvPr/>
        </p:nvSpPr>
        <p:spPr>
          <a:xfrm>
            <a:off x="7231724" y="3412097"/>
            <a:ext cx="1428465" cy="120032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00E296"/>
                </a:solidFill>
              </a:rPr>
              <a:t>0</a:t>
            </a:r>
            <a:r>
              <a:rPr lang="en-US" altLang="ko-KR" dirty="0">
                <a:solidFill>
                  <a:schemeClr val="bg1"/>
                </a:solidFill>
              </a:rPr>
              <a:t>Impact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AE237E0-0ED4-4A70-8A15-C2E8A0033482}"/>
              </a:ext>
            </a:extLst>
          </p:cNvPr>
          <p:cNvGrpSpPr/>
          <p:nvPr/>
        </p:nvGrpSpPr>
        <p:grpSpPr>
          <a:xfrm>
            <a:off x="7495891" y="1549515"/>
            <a:ext cx="802045" cy="2101738"/>
            <a:chOff x="703763" y="2036966"/>
            <a:chExt cx="802045" cy="2101738"/>
          </a:xfrm>
        </p:grpSpPr>
        <p:pic>
          <p:nvPicPr>
            <p:cNvPr id="103" name="Graphic 1">
              <a:extLst>
                <a:ext uri="{FF2B5EF4-FFF2-40B4-BE49-F238E27FC236}">
                  <a16:creationId xmlns:a16="http://schemas.microsoft.com/office/drawing/2014/main" id="{8BA3EB79-1CFE-4E5E-88EC-AF21FD6B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4026" y="2848185"/>
              <a:ext cx="589685" cy="568111"/>
            </a:xfrm>
            <a:prstGeom prst="rect">
              <a:avLst/>
            </a:prstGeom>
          </p:spPr>
        </p:pic>
        <p:pic>
          <p:nvPicPr>
            <p:cNvPr id="104" name="Graphic 51">
              <a:extLst>
                <a:ext uri="{FF2B5EF4-FFF2-40B4-BE49-F238E27FC236}">
                  <a16:creationId xmlns:a16="http://schemas.microsoft.com/office/drawing/2014/main" id="{E3B4A426-4BED-4D85-A9C8-99C9BBD2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39450" y="3531711"/>
              <a:ext cx="234547" cy="304911"/>
            </a:xfrm>
            <a:prstGeom prst="rect">
              <a:avLst/>
            </a:prstGeom>
          </p:spPr>
        </p:pic>
        <p:pic>
          <p:nvPicPr>
            <p:cNvPr id="105" name="Graphic 51">
              <a:extLst>
                <a:ext uri="{FF2B5EF4-FFF2-40B4-BE49-F238E27FC236}">
                  <a16:creationId xmlns:a16="http://schemas.microsoft.com/office/drawing/2014/main" id="{B28D2898-BB79-489C-A037-F133CC3B9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46624" y="3531711"/>
              <a:ext cx="234547" cy="304911"/>
            </a:xfrm>
            <a:prstGeom prst="rect">
              <a:avLst/>
            </a:prstGeom>
          </p:spPr>
        </p:pic>
        <p:pic>
          <p:nvPicPr>
            <p:cNvPr id="106" name="Graphic 20">
              <a:extLst>
                <a:ext uri="{FF2B5EF4-FFF2-40B4-BE49-F238E27FC236}">
                  <a16:creationId xmlns:a16="http://schemas.microsoft.com/office/drawing/2014/main" id="{56127F7E-61AC-4B9D-95DD-EB8847537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9636" y="2427859"/>
              <a:ext cx="179819" cy="304911"/>
            </a:xfrm>
            <a:prstGeom prst="rect">
              <a:avLst/>
            </a:prstGeom>
          </p:spPr>
        </p:pic>
        <p:pic>
          <p:nvPicPr>
            <p:cNvPr id="107" name="Graphic 20">
              <a:extLst>
                <a:ext uri="{FF2B5EF4-FFF2-40B4-BE49-F238E27FC236}">
                  <a16:creationId xmlns:a16="http://schemas.microsoft.com/office/drawing/2014/main" id="{C110D78B-726E-40ED-8A37-4B5794E32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46941" y="2427859"/>
              <a:ext cx="179819" cy="304911"/>
            </a:xfrm>
            <a:prstGeom prst="rect">
              <a:avLst/>
            </a:prstGeom>
          </p:spPr>
        </p:pic>
        <p:pic>
          <p:nvPicPr>
            <p:cNvPr id="108" name="Graphic 20">
              <a:extLst>
                <a:ext uri="{FF2B5EF4-FFF2-40B4-BE49-F238E27FC236}">
                  <a16:creationId xmlns:a16="http://schemas.microsoft.com/office/drawing/2014/main" id="{F84B2E0B-4EDE-4FB3-B716-F9E8B4903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318501" y="2427859"/>
              <a:ext cx="179819" cy="304911"/>
            </a:xfrm>
            <a:prstGeom prst="rect">
              <a:avLst/>
            </a:prstGeom>
          </p:spPr>
        </p:pic>
        <p:pic>
          <p:nvPicPr>
            <p:cNvPr id="109" name="Graphic 59">
              <a:extLst>
                <a:ext uri="{FF2B5EF4-FFF2-40B4-BE49-F238E27FC236}">
                  <a16:creationId xmlns:a16="http://schemas.microsoft.com/office/drawing/2014/main" id="{F03594C7-0429-4C1C-A229-6FB1C3EFC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7440" y="2036966"/>
              <a:ext cx="359184" cy="264662"/>
            </a:xfrm>
            <a:prstGeom prst="rect">
              <a:avLst/>
            </a:prstGeom>
          </p:spPr>
        </p:pic>
        <p:pic>
          <p:nvPicPr>
            <p:cNvPr id="110" name="Graphic 59">
              <a:extLst>
                <a:ext uri="{FF2B5EF4-FFF2-40B4-BE49-F238E27FC236}">
                  <a16:creationId xmlns:a16="http://schemas.microsoft.com/office/drawing/2014/main" id="{F8B05FDC-BB1E-4B69-918A-E0BFAF10B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6624" y="2036966"/>
              <a:ext cx="359184" cy="264662"/>
            </a:xfrm>
            <a:prstGeom prst="rect">
              <a:avLst/>
            </a:prstGeom>
          </p:spPr>
        </p:pic>
        <p:pic>
          <p:nvPicPr>
            <p:cNvPr id="111" name="Graphic 17">
              <a:extLst>
                <a:ext uri="{FF2B5EF4-FFF2-40B4-BE49-F238E27FC236}">
                  <a16:creationId xmlns:a16="http://schemas.microsoft.com/office/drawing/2014/main" id="{A81AAB98-72DD-46FE-B582-AF548313B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73897" y="2518745"/>
              <a:ext cx="180000" cy="180000"/>
            </a:xfrm>
            <a:prstGeom prst="rect">
              <a:avLst/>
            </a:prstGeom>
          </p:spPr>
        </p:pic>
        <p:pic>
          <p:nvPicPr>
            <p:cNvPr id="112" name="Graphic 18">
              <a:extLst>
                <a:ext uri="{FF2B5EF4-FFF2-40B4-BE49-F238E27FC236}">
                  <a16:creationId xmlns:a16="http://schemas.microsoft.com/office/drawing/2014/main" id="{1F5C9325-6AA5-4BFA-BE10-2753C674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11899" y="2505952"/>
              <a:ext cx="180000" cy="180000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DA881B7-CEE8-4FB6-8F05-FCB777A0A5A4}"/>
                </a:ext>
              </a:extLst>
            </p:cNvPr>
            <p:cNvSpPr txBox="1"/>
            <p:nvPr/>
          </p:nvSpPr>
          <p:spPr>
            <a:xfrm>
              <a:off x="703763" y="3921722"/>
              <a:ext cx="798617" cy="21698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운영 시스템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427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다양한 백업 스케줄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SLA(Service Level Agreement)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충족을 위한 다양한 백업 스케줄 제공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15F21B-6101-4476-92DE-19D50183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412539"/>
            <a:ext cx="3697515" cy="13164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9A12BFB-CA74-4A5F-AD63-037C1A2C1111}"/>
              </a:ext>
            </a:extLst>
          </p:cNvPr>
          <p:cNvSpPr/>
          <p:nvPr/>
        </p:nvSpPr>
        <p:spPr bwMode="auto">
          <a:xfrm>
            <a:off x="714829" y="4093033"/>
            <a:ext cx="972457" cy="383836"/>
          </a:xfrm>
          <a:prstGeom prst="rect">
            <a:avLst/>
          </a:prstGeom>
          <a:solidFill>
            <a:srgbClr val="93EB20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작업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74BE10-6D2B-49E1-8DDD-0FB86E5263F4}"/>
              </a:ext>
            </a:extLst>
          </p:cNvPr>
          <p:cNvSpPr/>
          <p:nvPr/>
        </p:nvSpPr>
        <p:spPr bwMode="auto">
          <a:xfrm>
            <a:off x="2043793" y="4093033"/>
            <a:ext cx="972457" cy="383836"/>
          </a:xfrm>
          <a:prstGeom prst="rect">
            <a:avLst/>
          </a:prstGeom>
          <a:solidFill>
            <a:srgbClr val="00E296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 </a:t>
            </a:r>
            <a:r>
              <a:rPr lang="ko-KR" altLang="en-US" dirty="0"/>
              <a:t>작업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1A9C6B3-5D08-4D4C-B7AF-B765DBAFFBE2}"/>
              </a:ext>
            </a:extLst>
          </p:cNvPr>
          <p:cNvSpPr/>
          <p:nvPr/>
        </p:nvSpPr>
        <p:spPr bwMode="auto">
          <a:xfrm>
            <a:off x="3372758" y="4093033"/>
            <a:ext cx="972457" cy="383836"/>
          </a:xfrm>
          <a:prstGeom prst="rect">
            <a:avLst/>
          </a:prstGeom>
          <a:solidFill>
            <a:srgbClr val="00B492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 </a:t>
            </a:r>
            <a:r>
              <a:rPr lang="ko-KR" altLang="en-US" dirty="0"/>
              <a:t>작업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1255B8F-BA45-4369-A21E-5AFB0EC7347D}"/>
              </a:ext>
            </a:extLst>
          </p:cNvPr>
          <p:cNvCxnSpPr>
            <a:stCxn id="9" idx="3"/>
            <a:endCxn id="34" idx="1"/>
          </p:cNvCxnSpPr>
          <p:nvPr/>
        </p:nvCxnSpPr>
        <p:spPr>
          <a:xfrm>
            <a:off x="1687286" y="4284951"/>
            <a:ext cx="356507" cy="0"/>
          </a:xfrm>
          <a:prstGeom prst="straightConnector1">
            <a:avLst/>
          </a:prstGeom>
          <a:noFill/>
          <a:ln w="12700">
            <a:solidFill>
              <a:srgbClr val="9D9D9C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B7217A-EE8C-4546-935C-373ABCE40042}"/>
              </a:ext>
            </a:extLst>
          </p:cNvPr>
          <p:cNvCxnSpPr>
            <a:stCxn id="34" idx="3"/>
            <a:endCxn id="35" idx="1"/>
          </p:cNvCxnSpPr>
          <p:nvPr/>
        </p:nvCxnSpPr>
        <p:spPr>
          <a:xfrm>
            <a:off x="3016250" y="4284951"/>
            <a:ext cx="356508" cy="0"/>
          </a:xfrm>
          <a:prstGeom prst="straightConnector1">
            <a:avLst/>
          </a:prstGeom>
          <a:noFill/>
          <a:ln w="12700">
            <a:solidFill>
              <a:srgbClr val="9D9D9C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2CBE17-ADB9-48F6-8D6E-69472A6FC45E}"/>
              </a:ext>
            </a:extLst>
          </p:cNvPr>
          <p:cNvSpPr txBox="1"/>
          <p:nvPr/>
        </p:nvSpPr>
        <p:spPr>
          <a:xfrm>
            <a:off x="1626054" y="4038730"/>
            <a:ext cx="478971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6E010A-FDE7-47D0-89F9-FE316C40D870}"/>
              </a:ext>
            </a:extLst>
          </p:cNvPr>
          <p:cNvSpPr txBox="1"/>
          <p:nvPr/>
        </p:nvSpPr>
        <p:spPr>
          <a:xfrm>
            <a:off x="2955019" y="4038730"/>
            <a:ext cx="478971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80B1A4-DD89-41B6-A131-588ED5F38780}"/>
              </a:ext>
            </a:extLst>
          </p:cNvPr>
          <p:cNvSpPr txBox="1"/>
          <p:nvPr/>
        </p:nvSpPr>
        <p:spPr>
          <a:xfrm>
            <a:off x="460827" y="3769652"/>
            <a:ext cx="1230085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i="1" u="sng" dirty="0">
                <a:solidFill>
                  <a:schemeClr val="bg1"/>
                </a:solidFill>
              </a:rPr>
              <a:t>After this Job</a:t>
            </a:r>
            <a:endParaRPr lang="ko-KR" altLang="en-US" sz="1100" b="1" i="1" u="sng" dirty="0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8906D99-D6CD-4385-80B2-FC2FD720FDDB}"/>
              </a:ext>
            </a:extLst>
          </p:cNvPr>
          <p:cNvSpPr/>
          <p:nvPr/>
        </p:nvSpPr>
        <p:spPr bwMode="auto">
          <a:xfrm>
            <a:off x="714829" y="3205327"/>
            <a:ext cx="972457" cy="383836"/>
          </a:xfrm>
          <a:prstGeom prst="rect">
            <a:avLst/>
          </a:prstGeom>
          <a:solidFill>
            <a:srgbClr val="00B492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작업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1356F1-E28B-4923-A837-83B5ADF659C9}"/>
              </a:ext>
            </a:extLst>
          </p:cNvPr>
          <p:cNvSpPr/>
          <p:nvPr/>
        </p:nvSpPr>
        <p:spPr bwMode="auto">
          <a:xfrm>
            <a:off x="2043793" y="3205327"/>
            <a:ext cx="972457" cy="383836"/>
          </a:xfrm>
          <a:prstGeom prst="rect">
            <a:avLst/>
          </a:prstGeom>
          <a:solidFill>
            <a:srgbClr val="00B492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작업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ACD4D2B-BF4C-4E58-9D4E-1831892AEC61}"/>
              </a:ext>
            </a:extLst>
          </p:cNvPr>
          <p:cNvSpPr/>
          <p:nvPr/>
        </p:nvSpPr>
        <p:spPr bwMode="auto">
          <a:xfrm>
            <a:off x="3372758" y="3205327"/>
            <a:ext cx="972457" cy="383836"/>
          </a:xfrm>
          <a:prstGeom prst="rect">
            <a:avLst/>
          </a:prstGeom>
          <a:solidFill>
            <a:srgbClr val="00B492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 </a:t>
            </a:r>
            <a:r>
              <a:rPr lang="ko-KR" altLang="en-US" dirty="0"/>
              <a:t>작업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85D0F1-7818-4E14-8848-43AD59E4C6DF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1687286" y="3397245"/>
            <a:ext cx="356507" cy="0"/>
          </a:xfrm>
          <a:prstGeom prst="straightConnector1">
            <a:avLst/>
          </a:prstGeom>
          <a:noFill/>
          <a:ln w="12700">
            <a:solidFill>
              <a:srgbClr val="9D9D9C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F7186D1-8E12-4BF6-8008-A7B171068F9F}"/>
              </a:ext>
            </a:extLst>
          </p:cNvPr>
          <p:cNvCxnSpPr>
            <a:stCxn id="44" idx="3"/>
            <a:endCxn id="50" idx="1"/>
          </p:cNvCxnSpPr>
          <p:nvPr/>
        </p:nvCxnSpPr>
        <p:spPr>
          <a:xfrm>
            <a:off x="3016250" y="3397245"/>
            <a:ext cx="356508" cy="0"/>
          </a:xfrm>
          <a:prstGeom prst="straightConnector1">
            <a:avLst/>
          </a:prstGeom>
          <a:noFill/>
          <a:ln w="12700">
            <a:solidFill>
              <a:srgbClr val="9D9D9C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861FED4-000A-44B2-854B-8BD939F60BD0}"/>
              </a:ext>
            </a:extLst>
          </p:cNvPr>
          <p:cNvSpPr txBox="1"/>
          <p:nvPr/>
        </p:nvSpPr>
        <p:spPr>
          <a:xfrm>
            <a:off x="1626054" y="3151024"/>
            <a:ext cx="478971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AF935-9F74-4D31-AEDD-06184B917493}"/>
              </a:ext>
            </a:extLst>
          </p:cNvPr>
          <p:cNvSpPr txBox="1"/>
          <p:nvPr/>
        </p:nvSpPr>
        <p:spPr>
          <a:xfrm>
            <a:off x="2955019" y="3151024"/>
            <a:ext cx="478971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완료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D4034B-6814-4F7D-A81A-924B2061019B}"/>
              </a:ext>
            </a:extLst>
          </p:cNvPr>
          <p:cNvSpPr txBox="1"/>
          <p:nvPr/>
        </p:nvSpPr>
        <p:spPr>
          <a:xfrm>
            <a:off x="460827" y="2881946"/>
            <a:ext cx="1230085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i="1" u="sng" dirty="0">
                <a:solidFill>
                  <a:schemeClr val="bg1"/>
                </a:solidFill>
              </a:rPr>
              <a:t>Continuously</a:t>
            </a:r>
            <a:endParaRPr lang="ko-KR" altLang="en-US" sz="1100" b="1" i="1" u="sng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BB78107-CFB5-4374-8C48-698B3BA6313F}"/>
              </a:ext>
            </a:extLst>
          </p:cNvPr>
          <p:cNvSpPr txBox="1"/>
          <p:nvPr/>
        </p:nvSpPr>
        <p:spPr>
          <a:xfrm>
            <a:off x="4920343" y="1295400"/>
            <a:ext cx="3575957" cy="720000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200" b="1" dirty="0">
                <a:solidFill>
                  <a:srgbClr val="00B492"/>
                </a:solidFill>
              </a:rPr>
              <a:t>Daily as this time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매일 수행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매주 특정 요일 수행 </a:t>
            </a:r>
            <a:r>
              <a:rPr lang="en-US" altLang="ko-KR" sz="1100" dirty="0">
                <a:solidFill>
                  <a:schemeClr val="bg1"/>
                </a:solidFill>
              </a:rPr>
              <a:t>(ex. </a:t>
            </a:r>
            <a:r>
              <a:rPr lang="ko-KR" altLang="en-US" sz="1100" dirty="0">
                <a:solidFill>
                  <a:schemeClr val="bg1"/>
                </a:solidFill>
              </a:rPr>
              <a:t>매주 일요일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264919-4B42-422E-8B5C-A7B0EDAC6149}"/>
              </a:ext>
            </a:extLst>
          </p:cNvPr>
          <p:cNvSpPr txBox="1"/>
          <p:nvPr/>
        </p:nvSpPr>
        <p:spPr>
          <a:xfrm>
            <a:off x="4920343" y="2170436"/>
            <a:ext cx="3575957" cy="720000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200" b="1" dirty="0">
                <a:solidFill>
                  <a:srgbClr val="00B492"/>
                </a:solidFill>
              </a:rPr>
              <a:t>Monthly as this time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특정 주 특정 요일 </a:t>
            </a:r>
            <a:r>
              <a:rPr lang="en-US" altLang="ko-KR" sz="1100" dirty="0">
                <a:solidFill>
                  <a:schemeClr val="bg1"/>
                </a:solidFill>
              </a:rPr>
              <a:t>(ex. </a:t>
            </a:r>
            <a:r>
              <a:rPr lang="ko-KR" altLang="en-US" sz="1100" dirty="0">
                <a:solidFill>
                  <a:schemeClr val="bg1"/>
                </a:solidFill>
              </a:rPr>
              <a:t>매월 </a:t>
            </a:r>
            <a:r>
              <a:rPr lang="ko-KR" altLang="en-US" sz="1100" dirty="0" err="1">
                <a:solidFill>
                  <a:schemeClr val="bg1"/>
                </a:solidFill>
              </a:rPr>
              <a:t>첫주</a:t>
            </a:r>
            <a:r>
              <a:rPr lang="ko-KR" altLang="en-US" sz="1100" dirty="0">
                <a:solidFill>
                  <a:schemeClr val="bg1"/>
                </a:solidFill>
              </a:rPr>
              <a:t> 월요일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특정 월 특정 일자 </a:t>
            </a:r>
            <a:r>
              <a:rPr lang="en-US" altLang="ko-KR" sz="1100" dirty="0">
                <a:solidFill>
                  <a:schemeClr val="bg1"/>
                </a:solidFill>
              </a:rPr>
              <a:t>(ex. 1</a:t>
            </a:r>
            <a:r>
              <a:rPr lang="ko-KR" altLang="en-US" sz="1100" dirty="0">
                <a:solidFill>
                  <a:schemeClr val="bg1"/>
                </a:solidFill>
              </a:rPr>
              <a:t>월 </a:t>
            </a:r>
            <a:r>
              <a:rPr lang="en-US" altLang="ko-KR" sz="1100" dirty="0">
                <a:solidFill>
                  <a:schemeClr val="bg1"/>
                </a:solidFill>
              </a:rPr>
              <a:t>1</a:t>
            </a:r>
            <a:r>
              <a:rPr lang="ko-KR" altLang="en-US" sz="1100" dirty="0">
                <a:solidFill>
                  <a:schemeClr val="bg1"/>
                </a:solidFill>
              </a:rPr>
              <a:t>일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BFF8FD0-2D8C-4C55-8F5D-C5F40F9D8354}"/>
              </a:ext>
            </a:extLst>
          </p:cNvPr>
          <p:cNvSpPr txBox="1"/>
          <p:nvPr/>
        </p:nvSpPr>
        <p:spPr>
          <a:xfrm>
            <a:off x="4920343" y="3037245"/>
            <a:ext cx="3575957" cy="720000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200" b="1" dirty="0">
                <a:solidFill>
                  <a:srgbClr val="00B492"/>
                </a:solidFill>
              </a:rPr>
              <a:t>Periodically every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분</a:t>
            </a:r>
            <a:r>
              <a:rPr lang="en-US" altLang="ko-KR" sz="1100" dirty="0">
                <a:solidFill>
                  <a:schemeClr val="bg1"/>
                </a:solidFill>
              </a:rPr>
              <a:t>, </a:t>
            </a:r>
            <a:r>
              <a:rPr lang="ko-KR" altLang="en-US" sz="1100" dirty="0">
                <a:solidFill>
                  <a:schemeClr val="bg1"/>
                </a:solidFill>
              </a:rPr>
              <a:t>시간 단위 반복 수행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동일 작업 완료 후 반복 </a:t>
            </a:r>
            <a:r>
              <a:rPr lang="ko-KR" altLang="en-US" sz="1100" dirty="0" err="1">
                <a:solidFill>
                  <a:schemeClr val="bg1"/>
                </a:solidFill>
              </a:rPr>
              <a:t>재수행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B6B547-5B6E-4AB7-94F7-65EAF16171FF}"/>
              </a:ext>
            </a:extLst>
          </p:cNvPr>
          <p:cNvSpPr txBox="1"/>
          <p:nvPr/>
        </p:nvSpPr>
        <p:spPr>
          <a:xfrm>
            <a:off x="4920343" y="3900457"/>
            <a:ext cx="3575957" cy="720000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200" b="1" dirty="0">
                <a:solidFill>
                  <a:srgbClr val="00B492"/>
                </a:solidFill>
              </a:rPr>
              <a:t>After this job</a:t>
            </a: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순차적 작업 수행</a:t>
            </a:r>
            <a:endParaRPr lang="en-US" altLang="ko-KR" sz="11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100" dirty="0">
                <a:solidFill>
                  <a:schemeClr val="bg1"/>
                </a:solidFill>
              </a:rPr>
              <a:t>      (ex. A </a:t>
            </a:r>
            <a:r>
              <a:rPr lang="ko-KR" altLang="en-US" sz="1100" dirty="0">
                <a:solidFill>
                  <a:schemeClr val="bg1"/>
                </a:solidFill>
              </a:rPr>
              <a:t>백업 완료 후 </a:t>
            </a:r>
            <a:r>
              <a:rPr lang="en-US" altLang="ko-KR" sz="1100" dirty="0">
                <a:solidFill>
                  <a:schemeClr val="bg1"/>
                </a:solidFill>
              </a:rPr>
              <a:t>B </a:t>
            </a:r>
            <a:r>
              <a:rPr lang="ko-KR" altLang="en-US" sz="1100" dirty="0">
                <a:solidFill>
                  <a:schemeClr val="bg1"/>
                </a:solidFill>
              </a:rPr>
              <a:t>백업 수행</a:t>
            </a:r>
            <a:r>
              <a:rPr lang="en-US" altLang="ko-KR" sz="11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0377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압축 및 중복제거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압축 및 중복제거로 운영 서버에서 데이터 압축 및 전송 후 백업 서버에서 데이터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중복제거하여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저장함으로써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네트웍 및 스토리지 사용 절감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고속의 백업 수행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0139FDB-4D7C-4A6D-8983-5F304C4FEAC7}"/>
              </a:ext>
            </a:extLst>
          </p:cNvPr>
          <p:cNvGrpSpPr/>
          <p:nvPr/>
        </p:nvGrpSpPr>
        <p:grpSpPr>
          <a:xfrm>
            <a:off x="996433" y="1510122"/>
            <a:ext cx="5638242" cy="2038464"/>
            <a:chOff x="1619250" y="2246086"/>
            <a:chExt cx="5638242" cy="2038464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38A7DD48-2907-4610-9704-BB946C016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0608" y="2293526"/>
              <a:ext cx="5586884" cy="195111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FFBD640-9D25-4847-98C9-BAD39290E8B1}"/>
                </a:ext>
              </a:extLst>
            </p:cNvPr>
            <p:cNvSpPr/>
            <p:nvPr/>
          </p:nvSpPr>
          <p:spPr bwMode="auto">
            <a:xfrm>
              <a:off x="1619250" y="2246086"/>
              <a:ext cx="4549321" cy="2038464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4" name="Isosceles Triangle 106">
            <a:extLst>
              <a:ext uri="{FF2B5EF4-FFF2-40B4-BE49-F238E27FC236}">
                <a16:creationId xmlns:a16="http://schemas.microsoft.com/office/drawing/2014/main" id="{7618B25B-8EFF-40D7-9137-D607BB196A13}"/>
              </a:ext>
            </a:extLst>
          </p:cNvPr>
          <p:cNvSpPr/>
          <p:nvPr/>
        </p:nvSpPr>
        <p:spPr bwMode="auto">
          <a:xfrm flipV="1">
            <a:off x="1105749" y="3007597"/>
            <a:ext cx="1101136" cy="609420"/>
          </a:xfrm>
          <a:prstGeom prst="triangle">
            <a:avLst>
              <a:gd name="adj" fmla="val 49396"/>
            </a:avLst>
          </a:prstGeom>
          <a:solidFill>
            <a:srgbClr val="000000">
              <a:alpha val="1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5" name="Rectangle 107">
            <a:extLst>
              <a:ext uri="{FF2B5EF4-FFF2-40B4-BE49-F238E27FC236}">
                <a16:creationId xmlns:a16="http://schemas.microsoft.com/office/drawing/2014/main" id="{C8591FA0-FBC1-430F-AF92-18DAF960DE07}"/>
              </a:ext>
            </a:extLst>
          </p:cNvPr>
          <p:cNvSpPr/>
          <p:nvPr/>
        </p:nvSpPr>
        <p:spPr bwMode="auto">
          <a:xfrm>
            <a:off x="1083974" y="1642031"/>
            <a:ext cx="1101137" cy="152522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6" name="Rectangle 108">
            <a:extLst>
              <a:ext uri="{FF2B5EF4-FFF2-40B4-BE49-F238E27FC236}">
                <a16:creationId xmlns:a16="http://schemas.microsoft.com/office/drawing/2014/main" id="{9C8A6147-4581-4A64-9BD9-A7B2AE1DAC07}"/>
              </a:ext>
            </a:extLst>
          </p:cNvPr>
          <p:cNvSpPr/>
          <p:nvPr/>
        </p:nvSpPr>
        <p:spPr bwMode="auto">
          <a:xfrm>
            <a:off x="1135360" y="2787307"/>
            <a:ext cx="998457" cy="328417"/>
          </a:xfrm>
          <a:prstGeom prst="rect">
            <a:avLst/>
          </a:prstGeom>
          <a:solidFill>
            <a:srgbClr val="00B49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b="1" kern="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  <a:ea typeface="Segoe UI" pitchFamily="34" charset="0"/>
                <a:cs typeface="Segoe UI" pitchFamily="34" charset="0"/>
              </a:rPr>
              <a:t>데이터</a:t>
            </a:r>
            <a:endParaRPr kumimoji="0" lang="ru-RU" sz="1800" b="1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rial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3" name="Group 115">
            <a:extLst>
              <a:ext uri="{FF2B5EF4-FFF2-40B4-BE49-F238E27FC236}">
                <a16:creationId xmlns:a16="http://schemas.microsoft.com/office/drawing/2014/main" id="{34D6C1CD-C959-441D-AFA8-C7A9FB7CE6E2}"/>
              </a:ext>
            </a:extLst>
          </p:cNvPr>
          <p:cNvGrpSpPr/>
          <p:nvPr/>
        </p:nvGrpSpPr>
        <p:grpSpPr>
          <a:xfrm>
            <a:off x="1135359" y="1697547"/>
            <a:ext cx="998457" cy="1050440"/>
            <a:chOff x="1161346" y="2770004"/>
            <a:chExt cx="578512" cy="589604"/>
          </a:xfrm>
        </p:grpSpPr>
        <p:sp>
          <p:nvSpPr>
            <p:cNvPr id="244" name="Rectangle 116">
              <a:extLst>
                <a:ext uri="{FF2B5EF4-FFF2-40B4-BE49-F238E27FC236}">
                  <a16:creationId xmlns:a16="http://schemas.microsoft.com/office/drawing/2014/main" id="{86C26C52-E2AF-4F99-B49B-80A0486E4FCC}"/>
                </a:ext>
              </a:extLst>
            </p:cNvPr>
            <p:cNvSpPr/>
            <p:nvPr/>
          </p:nvSpPr>
          <p:spPr bwMode="auto">
            <a:xfrm>
              <a:off x="1161346" y="3078855"/>
              <a:ext cx="128725" cy="128725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5" name="Rectangle 117">
              <a:extLst>
                <a:ext uri="{FF2B5EF4-FFF2-40B4-BE49-F238E27FC236}">
                  <a16:creationId xmlns:a16="http://schemas.microsoft.com/office/drawing/2014/main" id="{6C360B43-4BAF-48AE-ACC0-E0581ACE038A}"/>
                </a:ext>
              </a:extLst>
            </p:cNvPr>
            <p:cNvSpPr/>
            <p:nvPr/>
          </p:nvSpPr>
          <p:spPr bwMode="auto">
            <a:xfrm>
              <a:off x="1161346" y="3230883"/>
              <a:ext cx="128725" cy="128725"/>
            </a:xfrm>
            <a:prstGeom prst="rect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Rectangle 118">
              <a:extLst>
                <a:ext uri="{FF2B5EF4-FFF2-40B4-BE49-F238E27FC236}">
                  <a16:creationId xmlns:a16="http://schemas.microsoft.com/office/drawing/2014/main" id="{F9C00D39-C580-4E38-8F3B-A6A86428EFCE}"/>
                </a:ext>
              </a:extLst>
            </p:cNvPr>
            <p:cNvSpPr/>
            <p:nvPr/>
          </p:nvSpPr>
          <p:spPr bwMode="auto">
            <a:xfrm>
              <a:off x="1312870" y="3078855"/>
              <a:ext cx="128725" cy="1287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119">
              <a:extLst>
                <a:ext uri="{FF2B5EF4-FFF2-40B4-BE49-F238E27FC236}">
                  <a16:creationId xmlns:a16="http://schemas.microsoft.com/office/drawing/2014/main" id="{8AC047BA-1F3B-4365-B9A1-468798DC45DC}"/>
                </a:ext>
              </a:extLst>
            </p:cNvPr>
            <p:cNvSpPr/>
            <p:nvPr/>
          </p:nvSpPr>
          <p:spPr bwMode="auto">
            <a:xfrm>
              <a:off x="1312870" y="3230883"/>
              <a:ext cx="128725" cy="128725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Rectangle 120">
              <a:extLst>
                <a:ext uri="{FF2B5EF4-FFF2-40B4-BE49-F238E27FC236}">
                  <a16:creationId xmlns:a16="http://schemas.microsoft.com/office/drawing/2014/main" id="{B0E0344D-833D-4E2E-A2B1-10D04D7FE278}"/>
                </a:ext>
              </a:extLst>
            </p:cNvPr>
            <p:cNvSpPr/>
            <p:nvPr/>
          </p:nvSpPr>
          <p:spPr bwMode="auto">
            <a:xfrm>
              <a:off x="1461294" y="3078855"/>
              <a:ext cx="128725" cy="1287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Rectangle 121">
              <a:extLst>
                <a:ext uri="{FF2B5EF4-FFF2-40B4-BE49-F238E27FC236}">
                  <a16:creationId xmlns:a16="http://schemas.microsoft.com/office/drawing/2014/main" id="{BDECFB15-52E7-40F2-A294-86A33F1F5B3F}"/>
                </a:ext>
              </a:extLst>
            </p:cNvPr>
            <p:cNvSpPr/>
            <p:nvPr/>
          </p:nvSpPr>
          <p:spPr bwMode="auto">
            <a:xfrm>
              <a:off x="1461294" y="3230883"/>
              <a:ext cx="128725" cy="128725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Rectangle 122">
              <a:extLst>
                <a:ext uri="{FF2B5EF4-FFF2-40B4-BE49-F238E27FC236}">
                  <a16:creationId xmlns:a16="http://schemas.microsoft.com/office/drawing/2014/main" id="{9FB2462D-02CF-4A5E-9A64-D3AB9ACA618D}"/>
                </a:ext>
              </a:extLst>
            </p:cNvPr>
            <p:cNvSpPr/>
            <p:nvPr/>
          </p:nvSpPr>
          <p:spPr bwMode="auto">
            <a:xfrm>
              <a:off x="1611133" y="3078855"/>
              <a:ext cx="128725" cy="128725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Rectangle 123">
              <a:extLst>
                <a:ext uri="{FF2B5EF4-FFF2-40B4-BE49-F238E27FC236}">
                  <a16:creationId xmlns:a16="http://schemas.microsoft.com/office/drawing/2014/main" id="{3783E4C8-F54E-4799-BD68-42AA8F0DA3EA}"/>
                </a:ext>
              </a:extLst>
            </p:cNvPr>
            <p:cNvSpPr/>
            <p:nvPr/>
          </p:nvSpPr>
          <p:spPr bwMode="auto">
            <a:xfrm>
              <a:off x="1611133" y="3230883"/>
              <a:ext cx="128725" cy="128725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2" name="Rectangle 124">
              <a:extLst>
                <a:ext uri="{FF2B5EF4-FFF2-40B4-BE49-F238E27FC236}">
                  <a16:creationId xmlns:a16="http://schemas.microsoft.com/office/drawing/2014/main" id="{43E33897-A30B-4F63-B339-FEFDB159AD92}"/>
                </a:ext>
              </a:extLst>
            </p:cNvPr>
            <p:cNvSpPr/>
            <p:nvPr/>
          </p:nvSpPr>
          <p:spPr bwMode="auto">
            <a:xfrm>
              <a:off x="1161346" y="2770004"/>
              <a:ext cx="128725" cy="128725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Rectangle 125">
              <a:extLst>
                <a:ext uri="{FF2B5EF4-FFF2-40B4-BE49-F238E27FC236}">
                  <a16:creationId xmlns:a16="http://schemas.microsoft.com/office/drawing/2014/main" id="{E06C7C74-7C8C-4E59-B4AA-7D467BC5ED04}"/>
                </a:ext>
              </a:extLst>
            </p:cNvPr>
            <p:cNvSpPr/>
            <p:nvPr/>
          </p:nvSpPr>
          <p:spPr bwMode="auto">
            <a:xfrm>
              <a:off x="1161346" y="2922032"/>
              <a:ext cx="128725" cy="128725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4" name="Rectangle 126">
              <a:extLst>
                <a:ext uri="{FF2B5EF4-FFF2-40B4-BE49-F238E27FC236}">
                  <a16:creationId xmlns:a16="http://schemas.microsoft.com/office/drawing/2014/main" id="{18D40146-00E6-4392-85C8-40D996194B4F}"/>
                </a:ext>
              </a:extLst>
            </p:cNvPr>
            <p:cNvSpPr/>
            <p:nvPr/>
          </p:nvSpPr>
          <p:spPr bwMode="auto">
            <a:xfrm>
              <a:off x="1312870" y="2770004"/>
              <a:ext cx="128725" cy="128725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5" name="Rectangle 127">
              <a:extLst>
                <a:ext uri="{FF2B5EF4-FFF2-40B4-BE49-F238E27FC236}">
                  <a16:creationId xmlns:a16="http://schemas.microsoft.com/office/drawing/2014/main" id="{C2252CA1-ED00-4325-8BE5-0768BEBAF1C8}"/>
                </a:ext>
              </a:extLst>
            </p:cNvPr>
            <p:cNvSpPr/>
            <p:nvPr/>
          </p:nvSpPr>
          <p:spPr bwMode="auto">
            <a:xfrm>
              <a:off x="1312870" y="2922032"/>
              <a:ext cx="128725" cy="128725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6" name="Rectangle 128">
              <a:extLst>
                <a:ext uri="{FF2B5EF4-FFF2-40B4-BE49-F238E27FC236}">
                  <a16:creationId xmlns:a16="http://schemas.microsoft.com/office/drawing/2014/main" id="{8B4633A4-8F8B-4FDE-B101-960B9FA7387D}"/>
                </a:ext>
              </a:extLst>
            </p:cNvPr>
            <p:cNvSpPr/>
            <p:nvPr/>
          </p:nvSpPr>
          <p:spPr bwMode="auto">
            <a:xfrm>
              <a:off x="1461294" y="2770004"/>
              <a:ext cx="128725" cy="128725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7" name="Rectangle 129">
              <a:extLst>
                <a:ext uri="{FF2B5EF4-FFF2-40B4-BE49-F238E27FC236}">
                  <a16:creationId xmlns:a16="http://schemas.microsoft.com/office/drawing/2014/main" id="{4953C7AF-5462-4531-B0C0-8C11545E2D85}"/>
                </a:ext>
              </a:extLst>
            </p:cNvPr>
            <p:cNvSpPr/>
            <p:nvPr/>
          </p:nvSpPr>
          <p:spPr bwMode="auto">
            <a:xfrm>
              <a:off x="1461294" y="2922032"/>
              <a:ext cx="128725" cy="128725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8" name="Rectangle 130">
              <a:extLst>
                <a:ext uri="{FF2B5EF4-FFF2-40B4-BE49-F238E27FC236}">
                  <a16:creationId xmlns:a16="http://schemas.microsoft.com/office/drawing/2014/main" id="{285DE0FB-6CDE-4C3A-B14B-680F7A7BDA99}"/>
                </a:ext>
              </a:extLst>
            </p:cNvPr>
            <p:cNvSpPr/>
            <p:nvPr/>
          </p:nvSpPr>
          <p:spPr bwMode="auto">
            <a:xfrm>
              <a:off x="1611133" y="2770004"/>
              <a:ext cx="128725" cy="128725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9" name="Rectangle 131">
              <a:extLst>
                <a:ext uri="{FF2B5EF4-FFF2-40B4-BE49-F238E27FC236}">
                  <a16:creationId xmlns:a16="http://schemas.microsoft.com/office/drawing/2014/main" id="{FB4EA11A-B4F4-4C4B-8419-A4E99C400EF3}"/>
                </a:ext>
              </a:extLst>
            </p:cNvPr>
            <p:cNvSpPr/>
            <p:nvPr/>
          </p:nvSpPr>
          <p:spPr bwMode="auto">
            <a:xfrm>
              <a:off x="1611133" y="2922032"/>
              <a:ext cx="128725" cy="128725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6" name="Rectangle 257">
            <a:extLst>
              <a:ext uri="{FF2B5EF4-FFF2-40B4-BE49-F238E27FC236}">
                <a16:creationId xmlns:a16="http://schemas.microsoft.com/office/drawing/2014/main" id="{BD1D865E-AA0B-4806-B9B0-20229A31F692}"/>
              </a:ext>
            </a:extLst>
          </p:cNvPr>
          <p:cNvSpPr/>
          <p:nvPr/>
        </p:nvSpPr>
        <p:spPr bwMode="auto">
          <a:xfrm>
            <a:off x="1135358" y="2247792"/>
            <a:ext cx="222167" cy="22933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7" name="Rectangle 258">
            <a:extLst>
              <a:ext uri="{FF2B5EF4-FFF2-40B4-BE49-F238E27FC236}">
                <a16:creationId xmlns:a16="http://schemas.microsoft.com/office/drawing/2014/main" id="{36B481FC-2858-43DC-9039-CD11C5CA2DFD}"/>
              </a:ext>
            </a:extLst>
          </p:cNvPr>
          <p:cNvSpPr/>
          <p:nvPr/>
        </p:nvSpPr>
        <p:spPr bwMode="auto">
          <a:xfrm>
            <a:off x="1135358" y="2518646"/>
            <a:ext cx="222167" cy="229337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8" name="Rectangle 259">
            <a:extLst>
              <a:ext uri="{FF2B5EF4-FFF2-40B4-BE49-F238E27FC236}">
                <a16:creationId xmlns:a16="http://schemas.microsoft.com/office/drawing/2014/main" id="{55D130B6-A96B-4CF0-A095-E31DF1245771}"/>
              </a:ext>
            </a:extLst>
          </p:cNvPr>
          <p:cNvSpPr/>
          <p:nvPr/>
        </p:nvSpPr>
        <p:spPr bwMode="auto">
          <a:xfrm>
            <a:off x="1396874" y="2247792"/>
            <a:ext cx="222167" cy="22933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9" name="Rectangle 260">
            <a:extLst>
              <a:ext uri="{FF2B5EF4-FFF2-40B4-BE49-F238E27FC236}">
                <a16:creationId xmlns:a16="http://schemas.microsoft.com/office/drawing/2014/main" id="{5CEF0010-60C2-4A51-AC9E-2CD2961DD57F}"/>
              </a:ext>
            </a:extLst>
          </p:cNvPr>
          <p:cNvSpPr/>
          <p:nvPr/>
        </p:nvSpPr>
        <p:spPr bwMode="auto">
          <a:xfrm>
            <a:off x="1396874" y="2518646"/>
            <a:ext cx="222167" cy="22933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0" name="Rectangle 261">
            <a:extLst>
              <a:ext uri="{FF2B5EF4-FFF2-40B4-BE49-F238E27FC236}">
                <a16:creationId xmlns:a16="http://schemas.microsoft.com/office/drawing/2014/main" id="{DA1DD502-E722-4575-8E9A-27C711B211A2}"/>
              </a:ext>
            </a:extLst>
          </p:cNvPr>
          <p:cNvSpPr/>
          <p:nvPr/>
        </p:nvSpPr>
        <p:spPr bwMode="auto">
          <a:xfrm>
            <a:off x="1653040" y="2247792"/>
            <a:ext cx="222167" cy="229337"/>
          </a:xfrm>
          <a:prstGeom prst="rect">
            <a:avLst/>
          </a:prstGeom>
          <a:solidFill>
            <a:srgbClr val="0076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1" name="Rectangle 262">
            <a:extLst>
              <a:ext uri="{FF2B5EF4-FFF2-40B4-BE49-F238E27FC236}">
                <a16:creationId xmlns:a16="http://schemas.microsoft.com/office/drawing/2014/main" id="{016B5292-F8B5-4D30-BEE1-0886A593F0B7}"/>
              </a:ext>
            </a:extLst>
          </p:cNvPr>
          <p:cNvSpPr/>
          <p:nvPr/>
        </p:nvSpPr>
        <p:spPr bwMode="auto">
          <a:xfrm>
            <a:off x="1653040" y="2518646"/>
            <a:ext cx="222167" cy="229337"/>
          </a:xfrm>
          <a:prstGeom prst="rect">
            <a:avLst/>
          </a:prstGeom>
          <a:solidFill>
            <a:srgbClr val="F3901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2" name="Rectangle 263">
            <a:extLst>
              <a:ext uri="{FF2B5EF4-FFF2-40B4-BE49-F238E27FC236}">
                <a16:creationId xmlns:a16="http://schemas.microsoft.com/office/drawing/2014/main" id="{AC918D7E-C98E-45B4-87DC-58317B0A2F21}"/>
              </a:ext>
            </a:extLst>
          </p:cNvPr>
          <p:cNvSpPr/>
          <p:nvPr/>
        </p:nvSpPr>
        <p:spPr bwMode="auto">
          <a:xfrm>
            <a:off x="1911648" y="2247792"/>
            <a:ext cx="222167" cy="229337"/>
          </a:xfrm>
          <a:prstGeom prst="rect">
            <a:avLst/>
          </a:prstGeom>
          <a:solidFill>
            <a:srgbClr val="F3901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3" name="Rectangle 264">
            <a:extLst>
              <a:ext uri="{FF2B5EF4-FFF2-40B4-BE49-F238E27FC236}">
                <a16:creationId xmlns:a16="http://schemas.microsoft.com/office/drawing/2014/main" id="{95AD44A9-FB90-4061-A084-D587F3C744FC}"/>
              </a:ext>
            </a:extLst>
          </p:cNvPr>
          <p:cNvSpPr/>
          <p:nvPr/>
        </p:nvSpPr>
        <p:spPr bwMode="auto">
          <a:xfrm>
            <a:off x="1911648" y="2518646"/>
            <a:ext cx="222167" cy="229337"/>
          </a:xfrm>
          <a:prstGeom prst="rect">
            <a:avLst/>
          </a:prstGeom>
          <a:solidFill>
            <a:srgbClr val="0076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4" name="Rectangle 265">
            <a:extLst>
              <a:ext uri="{FF2B5EF4-FFF2-40B4-BE49-F238E27FC236}">
                <a16:creationId xmlns:a16="http://schemas.microsoft.com/office/drawing/2014/main" id="{5C4A21A6-DFCF-49F3-BF64-258645B44CA0}"/>
              </a:ext>
            </a:extLst>
          </p:cNvPr>
          <p:cNvSpPr/>
          <p:nvPr/>
        </p:nvSpPr>
        <p:spPr bwMode="auto">
          <a:xfrm>
            <a:off x="1135358" y="1697543"/>
            <a:ext cx="222167" cy="229337"/>
          </a:xfrm>
          <a:prstGeom prst="rect">
            <a:avLst/>
          </a:prstGeom>
          <a:solidFill>
            <a:srgbClr val="F3901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5" name="Rectangle 266">
            <a:extLst>
              <a:ext uri="{FF2B5EF4-FFF2-40B4-BE49-F238E27FC236}">
                <a16:creationId xmlns:a16="http://schemas.microsoft.com/office/drawing/2014/main" id="{69424F93-43F1-4E9D-B066-DD14629A04FF}"/>
              </a:ext>
            </a:extLst>
          </p:cNvPr>
          <p:cNvSpPr/>
          <p:nvPr/>
        </p:nvSpPr>
        <p:spPr bwMode="auto">
          <a:xfrm>
            <a:off x="1135358" y="1968397"/>
            <a:ext cx="222167" cy="22933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6" name="Rectangle 267">
            <a:extLst>
              <a:ext uri="{FF2B5EF4-FFF2-40B4-BE49-F238E27FC236}">
                <a16:creationId xmlns:a16="http://schemas.microsoft.com/office/drawing/2014/main" id="{BDCE100E-695F-496D-BA83-7A2B588CF02A}"/>
              </a:ext>
            </a:extLst>
          </p:cNvPr>
          <p:cNvSpPr/>
          <p:nvPr/>
        </p:nvSpPr>
        <p:spPr bwMode="auto">
          <a:xfrm>
            <a:off x="1396874" y="1697543"/>
            <a:ext cx="222167" cy="229337"/>
          </a:xfrm>
          <a:prstGeom prst="rect">
            <a:avLst/>
          </a:prstGeom>
          <a:solidFill>
            <a:srgbClr val="0076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7" name="Rectangle 268">
            <a:extLst>
              <a:ext uri="{FF2B5EF4-FFF2-40B4-BE49-F238E27FC236}">
                <a16:creationId xmlns:a16="http://schemas.microsoft.com/office/drawing/2014/main" id="{CDD305CE-3D8B-413D-B95E-A3E133220901}"/>
              </a:ext>
            </a:extLst>
          </p:cNvPr>
          <p:cNvSpPr/>
          <p:nvPr/>
        </p:nvSpPr>
        <p:spPr bwMode="auto">
          <a:xfrm>
            <a:off x="1396874" y="1968397"/>
            <a:ext cx="222167" cy="229337"/>
          </a:xfrm>
          <a:prstGeom prst="rect">
            <a:avLst/>
          </a:prstGeom>
          <a:solidFill>
            <a:srgbClr val="F3901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8" name="Rectangle 269">
            <a:extLst>
              <a:ext uri="{FF2B5EF4-FFF2-40B4-BE49-F238E27FC236}">
                <a16:creationId xmlns:a16="http://schemas.microsoft.com/office/drawing/2014/main" id="{FAFD6929-9FD5-4CAF-8E38-A21B8F825E98}"/>
              </a:ext>
            </a:extLst>
          </p:cNvPr>
          <p:cNvSpPr/>
          <p:nvPr/>
        </p:nvSpPr>
        <p:spPr bwMode="auto">
          <a:xfrm>
            <a:off x="1653040" y="1697543"/>
            <a:ext cx="222167" cy="229337"/>
          </a:xfrm>
          <a:prstGeom prst="rect">
            <a:avLst/>
          </a:prstGeom>
          <a:solidFill>
            <a:srgbClr val="0076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9" name="Rectangle 270">
            <a:extLst>
              <a:ext uri="{FF2B5EF4-FFF2-40B4-BE49-F238E27FC236}">
                <a16:creationId xmlns:a16="http://schemas.microsoft.com/office/drawing/2014/main" id="{B6F409DD-3B7B-4004-A8F3-296B47D5F5D9}"/>
              </a:ext>
            </a:extLst>
          </p:cNvPr>
          <p:cNvSpPr/>
          <p:nvPr/>
        </p:nvSpPr>
        <p:spPr bwMode="auto">
          <a:xfrm>
            <a:off x="1653040" y="1968397"/>
            <a:ext cx="222167" cy="229337"/>
          </a:xfrm>
          <a:prstGeom prst="rect">
            <a:avLst/>
          </a:prstGeom>
          <a:solidFill>
            <a:srgbClr val="F3901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0" name="Rectangle 271">
            <a:extLst>
              <a:ext uri="{FF2B5EF4-FFF2-40B4-BE49-F238E27FC236}">
                <a16:creationId xmlns:a16="http://schemas.microsoft.com/office/drawing/2014/main" id="{481BD345-4D69-4B78-A761-771CDACA292F}"/>
              </a:ext>
            </a:extLst>
          </p:cNvPr>
          <p:cNvSpPr/>
          <p:nvPr/>
        </p:nvSpPr>
        <p:spPr bwMode="auto">
          <a:xfrm>
            <a:off x="1911648" y="1697543"/>
            <a:ext cx="222167" cy="229337"/>
          </a:xfrm>
          <a:prstGeom prst="rect">
            <a:avLst/>
          </a:prstGeom>
          <a:solidFill>
            <a:srgbClr val="0076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1" name="Rectangle 272">
            <a:extLst>
              <a:ext uri="{FF2B5EF4-FFF2-40B4-BE49-F238E27FC236}">
                <a16:creationId xmlns:a16="http://schemas.microsoft.com/office/drawing/2014/main" id="{1E385FE8-584B-4F3D-A69C-000169D4AFEC}"/>
              </a:ext>
            </a:extLst>
          </p:cNvPr>
          <p:cNvSpPr/>
          <p:nvPr/>
        </p:nvSpPr>
        <p:spPr bwMode="auto">
          <a:xfrm>
            <a:off x="1911648" y="1968397"/>
            <a:ext cx="222167" cy="229337"/>
          </a:xfrm>
          <a:prstGeom prst="rect">
            <a:avLst/>
          </a:prstGeom>
          <a:solidFill>
            <a:srgbClr val="0076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-5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3D8F1B4-DCA7-4601-B000-15F1BE63817C}"/>
              </a:ext>
            </a:extLst>
          </p:cNvPr>
          <p:cNvGrpSpPr/>
          <p:nvPr/>
        </p:nvGrpSpPr>
        <p:grpSpPr>
          <a:xfrm>
            <a:off x="3846106" y="2219727"/>
            <a:ext cx="1101137" cy="914367"/>
            <a:chOff x="5631451" y="2005450"/>
            <a:chExt cx="1101137" cy="914367"/>
          </a:xfrm>
        </p:grpSpPr>
        <p:sp>
          <p:nvSpPr>
            <p:cNvPr id="221" name="Rectangle 91">
              <a:extLst>
                <a:ext uri="{FF2B5EF4-FFF2-40B4-BE49-F238E27FC236}">
                  <a16:creationId xmlns:a16="http://schemas.microsoft.com/office/drawing/2014/main" id="{A58C82FF-95B1-453A-83BB-46DD01EE8538}"/>
                </a:ext>
              </a:extLst>
            </p:cNvPr>
            <p:cNvSpPr/>
            <p:nvPr/>
          </p:nvSpPr>
          <p:spPr bwMode="auto">
            <a:xfrm>
              <a:off x="5631451" y="2005450"/>
              <a:ext cx="1101137" cy="91436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92">
              <a:extLst>
                <a:ext uri="{FF2B5EF4-FFF2-40B4-BE49-F238E27FC236}">
                  <a16:creationId xmlns:a16="http://schemas.microsoft.com/office/drawing/2014/main" id="{61C5BEAB-EAFE-4FCF-A782-F4E34C68CED5}"/>
                </a:ext>
              </a:extLst>
            </p:cNvPr>
            <p:cNvSpPr/>
            <p:nvPr/>
          </p:nvSpPr>
          <p:spPr bwMode="auto">
            <a:xfrm>
              <a:off x="5682837" y="2539870"/>
              <a:ext cx="998457" cy="328417"/>
            </a:xfrm>
            <a:prstGeom prst="rect">
              <a:avLst/>
            </a:prstGeom>
            <a:solidFill>
              <a:srgbClr val="00B49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Backup</a:t>
              </a:r>
              <a:endParaRPr kumimoji="0" lang="ru-RU" sz="1800" b="1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9A48C0C-15C1-4BD0-9360-D22E63465E09}"/>
                </a:ext>
              </a:extLst>
            </p:cNvPr>
            <p:cNvSpPr txBox="1"/>
            <p:nvPr/>
          </p:nvSpPr>
          <p:spPr>
            <a:xfrm>
              <a:off x="5793748" y="2031893"/>
              <a:ext cx="289380" cy="123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/>
              <a:r>
                <a:rPr lang="en-US" sz="900" b="1" dirty="0"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latin typeface="Arial"/>
                </a:rPr>
                <a:t>VBK</a:t>
              </a:r>
              <a:endParaRPr lang="ru-RU" sz="1100" b="1" dirty="0" err="1">
                <a:gradFill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27" name="Rectangle 99">
              <a:extLst>
                <a:ext uri="{FF2B5EF4-FFF2-40B4-BE49-F238E27FC236}">
                  <a16:creationId xmlns:a16="http://schemas.microsoft.com/office/drawing/2014/main" id="{9B4CE4AC-6BF1-4CF4-9AE0-CA573EA64A7B}"/>
                </a:ext>
              </a:extLst>
            </p:cNvPr>
            <p:cNvSpPr/>
            <p:nvPr/>
          </p:nvSpPr>
          <p:spPr bwMode="auto">
            <a:xfrm>
              <a:off x="5687576" y="2178736"/>
              <a:ext cx="422925" cy="306588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109">
              <a:extLst>
                <a:ext uri="{FF2B5EF4-FFF2-40B4-BE49-F238E27FC236}">
                  <a16:creationId xmlns:a16="http://schemas.microsoft.com/office/drawing/2014/main" id="{E50D82F9-5725-4480-B40B-7BC60A44B92A}"/>
                </a:ext>
              </a:extLst>
            </p:cNvPr>
            <p:cNvSpPr/>
            <p:nvPr/>
          </p:nvSpPr>
          <p:spPr bwMode="auto">
            <a:xfrm>
              <a:off x="5716541" y="2206942"/>
              <a:ext cx="111266" cy="11485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110">
              <a:extLst>
                <a:ext uri="{FF2B5EF4-FFF2-40B4-BE49-F238E27FC236}">
                  <a16:creationId xmlns:a16="http://schemas.microsoft.com/office/drawing/2014/main" id="{A3CBD56C-D1E1-471F-9CC6-DE66DC793E9A}"/>
                </a:ext>
              </a:extLst>
            </p:cNvPr>
            <p:cNvSpPr/>
            <p:nvPr/>
          </p:nvSpPr>
          <p:spPr bwMode="auto">
            <a:xfrm>
              <a:off x="5716541" y="2342591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9" name="Rectangle 111">
              <a:extLst>
                <a:ext uri="{FF2B5EF4-FFF2-40B4-BE49-F238E27FC236}">
                  <a16:creationId xmlns:a16="http://schemas.microsoft.com/office/drawing/2014/main" id="{9D83FFEB-C565-4759-AF22-CC00C32F545A}"/>
                </a:ext>
              </a:extLst>
            </p:cNvPr>
            <p:cNvSpPr/>
            <p:nvPr/>
          </p:nvSpPr>
          <p:spPr bwMode="auto">
            <a:xfrm>
              <a:off x="5847514" y="2206942"/>
              <a:ext cx="111266" cy="114857"/>
            </a:xfrm>
            <a:prstGeom prst="rect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112">
              <a:extLst>
                <a:ext uri="{FF2B5EF4-FFF2-40B4-BE49-F238E27FC236}">
                  <a16:creationId xmlns:a16="http://schemas.microsoft.com/office/drawing/2014/main" id="{31DD6DBD-1210-428D-ACD0-011983C2B742}"/>
                </a:ext>
              </a:extLst>
            </p:cNvPr>
            <p:cNvSpPr/>
            <p:nvPr/>
          </p:nvSpPr>
          <p:spPr bwMode="auto">
            <a:xfrm>
              <a:off x="5847514" y="2342591"/>
              <a:ext cx="111266" cy="11485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1" name="Rectangle 113">
              <a:extLst>
                <a:ext uri="{FF2B5EF4-FFF2-40B4-BE49-F238E27FC236}">
                  <a16:creationId xmlns:a16="http://schemas.microsoft.com/office/drawing/2014/main" id="{A6D58DAE-CD29-4DAE-8073-E31F24745FCA}"/>
                </a:ext>
              </a:extLst>
            </p:cNvPr>
            <p:cNvSpPr/>
            <p:nvPr/>
          </p:nvSpPr>
          <p:spPr bwMode="auto">
            <a:xfrm>
              <a:off x="5975807" y="2206942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2" name="Rectangle 114">
              <a:extLst>
                <a:ext uri="{FF2B5EF4-FFF2-40B4-BE49-F238E27FC236}">
                  <a16:creationId xmlns:a16="http://schemas.microsoft.com/office/drawing/2014/main" id="{840E1C69-C8A3-4E4B-B659-DFE03360CC4F}"/>
                </a:ext>
              </a:extLst>
            </p:cNvPr>
            <p:cNvSpPr/>
            <p:nvPr/>
          </p:nvSpPr>
          <p:spPr bwMode="auto">
            <a:xfrm>
              <a:off x="5975807" y="2342591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66777F3-7EE4-4D1D-81C3-4D5FA2B4F666}"/>
                </a:ext>
              </a:extLst>
            </p:cNvPr>
            <p:cNvSpPr txBox="1"/>
            <p:nvPr/>
          </p:nvSpPr>
          <p:spPr>
            <a:xfrm>
              <a:off x="6379362" y="2031890"/>
              <a:ext cx="289380" cy="123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/>
              <a:r>
                <a:rPr lang="en-US" sz="900" b="1" dirty="0"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latin typeface="Arial"/>
                </a:rPr>
                <a:t>VIB</a:t>
              </a:r>
              <a:endParaRPr lang="ru-RU" sz="1100" b="1" dirty="0" err="1">
                <a:gradFill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83" name="Rectangle 274">
              <a:extLst>
                <a:ext uri="{FF2B5EF4-FFF2-40B4-BE49-F238E27FC236}">
                  <a16:creationId xmlns:a16="http://schemas.microsoft.com/office/drawing/2014/main" id="{469E351D-2131-4BA8-AE94-42F54A200EB4}"/>
                </a:ext>
              </a:extLst>
            </p:cNvPr>
            <p:cNvSpPr/>
            <p:nvPr/>
          </p:nvSpPr>
          <p:spPr bwMode="auto">
            <a:xfrm>
              <a:off x="6240119" y="2178732"/>
              <a:ext cx="422925" cy="306588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Rectangle 275">
              <a:extLst>
                <a:ext uri="{FF2B5EF4-FFF2-40B4-BE49-F238E27FC236}">
                  <a16:creationId xmlns:a16="http://schemas.microsoft.com/office/drawing/2014/main" id="{9330BB49-1BC5-47A6-8304-CA151BBB79BA}"/>
                </a:ext>
              </a:extLst>
            </p:cNvPr>
            <p:cNvSpPr/>
            <p:nvPr/>
          </p:nvSpPr>
          <p:spPr bwMode="auto">
            <a:xfrm>
              <a:off x="6269084" y="2206938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5" name="Rectangle 276">
              <a:extLst>
                <a:ext uri="{FF2B5EF4-FFF2-40B4-BE49-F238E27FC236}">
                  <a16:creationId xmlns:a16="http://schemas.microsoft.com/office/drawing/2014/main" id="{CAB6B875-4D86-4045-BD34-AECCF3B811F7}"/>
                </a:ext>
              </a:extLst>
            </p:cNvPr>
            <p:cNvSpPr/>
            <p:nvPr/>
          </p:nvSpPr>
          <p:spPr bwMode="auto">
            <a:xfrm>
              <a:off x="6269084" y="2342587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6" name="Rectangle 277">
              <a:extLst>
                <a:ext uri="{FF2B5EF4-FFF2-40B4-BE49-F238E27FC236}">
                  <a16:creationId xmlns:a16="http://schemas.microsoft.com/office/drawing/2014/main" id="{2F2C3522-0423-40DB-BB02-25F2833D1B8A}"/>
                </a:ext>
              </a:extLst>
            </p:cNvPr>
            <p:cNvSpPr/>
            <p:nvPr/>
          </p:nvSpPr>
          <p:spPr bwMode="auto">
            <a:xfrm>
              <a:off x="6400057" y="2342587"/>
              <a:ext cx="111266" cy="11485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7" name="Rectangle 278">
              <a:extLst>
                <a:ext uri="{FF2B5EF4-FFF2-40B4-BE49-F238E27FC236}">
                  <a16:creationId xmlns:a16="http://schemas.microsoft.com/office/drawing/2014/main" id="{C2D18308-8C1C-4AB0-B7FC-BE9DC64290D9}"/>
                </a:ext>
              </a:extLst>
            </p:cNvPr>
            <p:cNvSpPr/>
            <p:nvPr/>
          </p:nvSpPr>
          <p:spPr bwMode="auto">
            <a:xfrm>
              <a:off x="6528350" y="2342587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FF47C9-79ED-4D5C-B2BA-4736D9A337FA}"/>
              </a:ext>
            </a:extLst>
          </p:cNvPr>
          <p:cNvGrpSpPr/>
          <p:nvPr/>
        </p:nvGrpSpPr>
        <p:grpSpPr>
          <a:xfrm>
            <a:off x="2743849" y="3498575"/>
            <a:ext cx="765611" cy="117625"/>
            <a:chOff x="2410017" y="3422371"/>
            <a:chExt cx="765611" cy="117625"/>
          </a:xfrm>
        </p:grpSpPr>
        <p:sp>
          <p:nvSpPr>
            <p:cNvPr id="260" name="Rectangle 132">
              <a:extLst>
                <a:ext uri="{FF2B5EF4-FFF2-40B4-BE49-F238E27FC236}">
                  <a16:creationId xmlns:a16="http://schemas.microsoft.com/office/drawing/2014/main" id="{0DB052FA-F183-4B9C-B7F2-0CCBFBCB15A1}"/>
                </a:ext>
              </a:extLst>
            </p:cNvPr>
            <p:cNvSpPr/>
            <p:nvPr/>
          </p:nvSpPr>
          <p:spPr bwMode="auto">
            <a:xfrm>
              <a:off x="2802625" y="3422371"/>
              <a:ext cx="111266" cy="11485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1" name="Rectangle 133">
              <a:extLst>
                <a:ext uri="{FF2B5EF4-FFF2-40B4-BE49-F238E27FC236}">
                  <a16:creationId xmlns:a16="http://schemas.microsoft.com/office/drawing/2014/main" id="{56FB1738-3F79-4E1A-8FA8-FD55A2D0A837}"/>
                </a:ext>
              </a:extLst>
            </p:cNvPr>
            <p:cNvSpPr/>
            <p:nvPr/>
          </p:nvSpPr>
          <p:spPr bwMode="auto">
            <a:xfrm>
              <a:off x="2410017" y="3422371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134">
              <a:extLst>
                <a:ext uri="{FF2B5EF4-FFF2-40B4-BE49-F238E27FC236}">
                  <a16:creationId xmlns:a16="http://schemas.microsoft.com/office/drawing/2014/main" id="{5A197D15-4073-4061-A4AB-949E77AC90A9}"/>
                </a:ext>
              </a:extLst>
            </p:cNvPr>
            <p:cNvSpPr/>
            <p:nvPr/>
          </p:nvSpPr>
          <p:spPr bwMode="auto">
            <a:xfrm>
              <a:off x="2933494" y="3422371"/>
              <a:ext cx="111266" cy="114857"/>
            </a:xfrm>
            <a:prstGeom prst="rect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3" name="Rectangle 135">
              <a:extLst>
                <a:ext uri="{FF2B5EF4-FFF2-40B4-BE49-F238E27FC236}">
                  <a16:creationId xmlns:a16="http://schemas.microsoft.com/office/drawing/2014/main" id="{03F38F70-B445-401F-A32D-C885BD219007}"/>
                </a:ext>
              </a:extLst>
            </p:cNvPr>
            <p:cNvSpPr/>
            <p:nvPr/>
          </p:nvSpPr>
          <p:spPr bwMode="auto">
            <a:xfrm>
              <a:off x="2540886" y="3422371"/>
              <a:ext cx="111266" cy="11485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4" name="Rectangle 136">
              <a:extLst>
                <a:ext uri="{FF2B5EF4-FFF2-40B4-BE49-F238E27FC236}">
                  <a16:creationId xmlns:a16="http://schemas.microsoft.com/office/drawing/2014/main" id="{482DE6E6-951C-4AC1-B2C6-1FF774F4E4E7}"/>
                </a:ext>
              </a:extLst>
            </p:cNvPr>
            <p:cNvSpPr/>
            <p:nvPr/>
          </p:nvSpPr>
          <p:spPr bwMode="auto">
            <a:xfrm>
              <a:off x="3064362" y="3422371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5" name="Rectangle 137">
              <a:extLst>
                <a:ext uri="{FF2B5EF4-FFF2-40B4-BE49-F238E27FC236}">
                  <a16:creationId xmlns:a16="http://schemas.microsoft.com/office/drawing/2014/main" id="{26D4A944-4657-4A3F-B85C-D722F978D231}"/>
                </a:ext>
              </a:extLst>
            </p:cNvPr>
            <p:cNvSpPr/>
            <p:nvPr/>
          </p:nvSpPr>
          <p:spPr bwMode="auto">
            <a:xfrm>
              <a:off x="2671755" y="3422371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8" name="Rectangle 279">
              <a:extLst>
                <a:ext uri="{FF2B5EF4-FFF2-40B4-BE49-F238E27FC236}">
                  <a16:creationId xmlns:a16="http://schemas.microsoft.com/office/drawing/2014/main" id="{1425BD50-5B5E-4AA7-A6BB-9188B9CEB1C7}"/>
                </a:ext>
              </a:extLst>
            </p:cNvPr>
            <p:cNvSpPr/>
            <p:nvPr/>
          </p:nvSpPr>
          <p:spPr bwMode="auto">
            <a:xfrm>
              <a:off x="2932759" y="3425138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9" name="Rectangle 280">
              <a:extLst>
                <a:ext uri="{FF2B5EF4-FFF2-40B4-BE49-F238E27FC236}">
                  <a16:creationId xmlns:a16="http://schemas.microsoft.com/office/drawing/2014/main" id="{187A98F6-AF6B-48C2-A805-FE67106BA7FA}"/>
                </a:ext>
              </a:extLst>
            </p:cNvPr>
            <p:cNvSpPr/>
            <p:nvPr/>
          </p:nvSpPr>
          <p:spPr bwMode="auto">
            <a:xfrm>
              <a:off x="2542711" y="3425139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0" name="Rectangle 281">
              <a:extLst>
                <a:ext uri="{FF2B5EF4-FFF2-40B4-BE49-F238E27FC236}">
                  <a16:creationId xmlns:a16="http://schemas.microsoft.com/office/drawing/2014/main" id="{8659B406-FEC5-40D2-B2E5-DEA711435332}"/>
                </a:ext>
              </a:extLst>
            </p:cNvPr>
            <p:cNvSpPr/>
            <p:nvPr/>
          </p:nvSpPr>
          <p:spPr bwMode="auto">
            <a:xfrm>
              <a:off x="2672727" y="3425139"/>
              <a:ext cx="111266" cy="114857"/>
            </a:xfrm>
            <a:prstGeom prst="rect">
              <a:avLst/>
            </a:prstGeom>
            <a:solidFill>
              <a:srgbClr val="005CAB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1" name="Rectangle 282">
              <a:extLst>
                <a:ext uri="{FF2B5EF4-FFF2-40B4-BE49-F238E27FC236}">
                  <a16:creationId xmlns:a16="http://schemas.microsoft.com/office/drawing/2014/main" id="{19C69535-E634-4CDE-B8A6-E15B7830508C}"/>
                </a:ext>
              </a:extLst>
            </p:cNvPr>
            <p:cNvSpPr/>
            <p:nvPr/>
          </p:nvSpPr>
          <p:spPr bwMode="auto">
            <a:xfrm>
              <a:off x="2802743" y="3425139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293" name="Graphic 4">
            <a:extLst>
              <a:ext uri="{FF2B5EF4-FFF2-40B4-BE49-F238E27FC236}">
                <a16:creationId xmlns:a16="http://schemas.microsoft.com/office/drawing/2014/main" id="{BE8D4502-5690-4B39-842E-0DEC15D97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6473" y="3332516"/>
            <a:ext cx="955394" cy="1005678"/>
          </a:xfrm>
          <a:prstGeom prst="rect">
            <a:avLst/>
          </a:prstGeom>
        </p:spPr>
      </p:pic>
      <p:pic>
        <p:nvPicPr>
          <p:cNvPr id="294" name="Graphic 71">
            <a:extLst>
              <a:ext uri="{FF2B5EF4-FFF2-40B4-BE49-F238E27FC236}">
                <a16:creationId xmlns:a16="http://schemas.microsoft.com/office/drawing/2014/main" id="{0E952182-636D-466D-B2CD-3FC1E4305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5413" y="3312796"/>
            <a:ext cx="791648" cy="106247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4DD71E-510A-40F1-A5DE-7F18101D31D7}"/>
              </a:ext>
            </a:extLst>
          </p:cNvPr>
          <p:cNvCxnSpPr>
            <a:stCxn id="293" idx="3"/>
            <a:endCxn id="294" idx="1"/>
          </p:cNvCxnSpPr>
          <p:nvPr/>
        </p:nvCxnSpPr>
        <p:spPr>
          <a:xfrm>
            <a:off x="2071867" y="3835355"/>
            <a:ext cx="1893546" cy="867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95" name="Graphic 55">
            <a:extLst>
              <a:ext uri="{FF2B5EF4-FFF2-40B4-BE49-F238E27FC236}">
                <a16:creationId xmlns:a16="http://schemas.microsoft.com/office/drawing/2014/main" id="{1EA8FEFF-33C0-4CD2-BA03-D4EFE59F98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5639" y="3440316"/>
            <a:ext cx="1101137" cy="688210"/>
          </a:xfrm>
          <a:prstGeom prst="rect">
            <a:avLst/>
          </a:prstGeom>
        </p:spPr>
      </p:pic>
      <p:pic>
        <p:nvPicPr>
          <p:cNvPr id="296" name="Graphic 71">
            <a:extLst>
              <a:ext uri="{FF2B5EF4-FFF2-40B4-BE49-F238E27FC236}">
                <a16:creationId xmlns:a16="http://schemas.microsoft.com/office/drawing/2014/main" id="{00A10E94-3967-4EA8-92CE-B09C4F6C4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9616" y="3312796"/>
            <a:ext cx="791648" cy="1062474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1CA390D-2909-474F-BBD5-49C368C41B56}"/>
              </a:ext>
            </a:extLst>
          </p:cNvPr>
          <p:cNvCxnSpPr>
            <a:stCxn id="294" idx="3"/>
            <a:endCxn id="296" idx="1"/>
          </p:cNvCxnSpPr>
          <p:nvPr/>
        </p:nvCxnSpPr>
        <p:spPr>
          <a:xfrm>
            <a:off x="4757061" y="3844033"/>
            <a:ext cx="2422555" cy="0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DA8D69C-E6B5-4E56-8ACF-88C030CA1DD4}"/>
              </a:ext>
            </a:extLst>
          </p:cNvPr>
          <p:cNvSpPr txBox="1"/>
          <p:nvPr/>
        </p:nvSpPr>
        <p:spPr>
          <a:xfrm>
            <a:off x="2624106" y="3857716"/>
            <a:ext cx="910126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백업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6D8AE383-3274-4A3D-9651-F160CC9D77A2}"/>
              </a:ext>
            </a:extLst>
          </p:cNvPr>
          <p:cNvSpPr txBox="1"/>
          <p:nvPr/>
        </p:nvSpPr>
        <p:spPr>
          <a:xfrm>
            <a:off x="5591144" y="3698360"/>
            <a:ext cx="910126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WAN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269964E1-7F33-4805-88A6-763795CD4526}"/>
              </a:ext>
            </a:extLst>
          </p:cNvPr>
          <p:cNvSpPr txBox="1"/>
          <p:nvPr/>
        </p:nvSpPr>
        <p:spPr>
          <a:xfrm>
            <a:off x="5328753" y="4243875"/>
            <a:ext cx="1434908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백업 복사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:a16="http://schemas.microsoft.com/office/drawing/2014/main" id="{9D74058A-446D-4665-A5FD-ACED03C6C2BE}"/>
              </a:ext>
            </a:extLst>
          </p:cNvPr>
          <p:cNvGrpSpPr/>
          <p:nvPr/>
        </p:nvGrpSpPr>
        <p:grpSpPr>
          <a:xfrm>
            <a:off x="7034681" y="2219727"/>
            <a:ext cx="1101137" cy="914367"/>
            <a:chOff x="5631451" y="2005450"/>
            <a:chExt cx="1101137" cy="914367"/>
          </a:xfrm>
        </p:grpSpPr>
        <p:sp>
          <p:nvSpPr>
            <p:cNvPr id="300" name="Rectangle 91">
              <a:extLst>
                <a:ext uri="{FF2B5EF4-FFF2-40B4-BE49-F238E27FC236}">
                  <a16:creationId xmlns:a16="http://schemas.microsoft.com/office/drawing/2014/main" id="{99D90153-4610-4E5B-B639-73EA6CDDC256}"/>
                </a:ext>
              </a:extLst>
            </p:cNvPr>
            <p:cNvSpPr/>
            <p:nvPr/>
          </p:nvSpPr>
          <p:spPr bwMode="auto">
            <a:xfrm>
              <a:off x="5631451" y="2005450"/>
              <a:ext cx="1101137" cy="914367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92">
              <a:extLst>
                <a:ext uri="{FF2B5EF4-FFF2-40B4-BE49-F238E27FC236}">
                  <a16:creationId xmlns:a16="http://schemas.microsoft.com/office/drawing/2014/main" id="{8BEF27E9-C530-4568-98E3-BE1E9638B592}"/>
                </a:ext>
              </a:extLst>
            </p:cNvPr>
            <p:cNvSpPr/>
            <p:nvPr/>
          </p:nvSpPr>
          <p:spPr bwMode="auto">
            <a:xfrm>
              <a:off x="5682837" y="2539870"/>
              <a:ext cx="998457" cy="328417"/>
            </a:xfrm>
            <a:prstGeom prst="rect">
              <a:avLst/>
            </a:prstGeom>
            <a:solidFill>
              <a:srgbClr val="00B49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Backup </a:t>
              </a:r>
              <a:r>
                <a:rPr lang="en-US" sz="1100" b="1" kern="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/>
                  <a:ea typeface="Segoe UI" pitchFamily="34" charset="0"/>
                  <a:cs typeface="Segoe UI" pitchFamily="34" charset="0"/>
                </a:rPr>
                <a:t>Copy</a:t>
              </a:r>
              <a:endParaRPr kumimoji="0" lang="ru-RU" sz="1100" b="1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1301852-A680-4FFF-874A-EAB38956A461}"/>
                </a:ext>
              </a:extLst>
            </p:cNvPr>
            <p:cNvSpPr txBox="1"/>
            <p:nvPr/>
          </p:nvSpPr>
          <p:spPr>
            <a:xfrm>
              <a:off x="5793748" y="2031893"/>
              <a:ext cx="289380" cy="123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/>
              <a:r>
                <a:rPr lang="en-US" sz="900" b="1" dirty="0"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latin typeface="Arial"/>
                </a:rPr>
                <a:t>VBK</a:t>
              </a:r>
              <a:endParaRPr lang="ru-RU" sz="1100" b="1" dirty="0" err="1">
                <a:gradFill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03" name="Rectangle 99">
              <a:extLst>
                <a:ext uri="{FF2B5EF4-FFF2-40B4-BE49-F238E27FC236}">
                  <a16:creationId xmlns:a16="http://schemas.microsoft.com/office/drawing/2014/main" id="{5F5AD415-BA9F-411A-8592-A757D971F89E}"/>
                </a:ext>
              </a:extLst>
            </p:cNvPr>
            <p:cNvSpPr/>
            <p:nvPr/>
          </p:nvSpPr>
          <p:spPr bwMode="auto">
            <a:xfrm>
              <a:off x="5687576" y="2178736"/>
              <a:ext cx="422925" cy="306588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4" name="Rectangle 109">
              <a:extLst>
                <a:ext uri="{FF2B5EF4-FFF2-40B4-BE49-F238E27FC236}">
                  <a16:creationId xmlns:a16="http://schemas.microsoft.com/office/drawing/2014/main" id="{C5278D63-0E93-4736-8ECB-8D01BCB1757F}"/>
                </a:ext>
              </a:extLst>
            </p:cNvPr>
            <p:cNvSpPr/>
            <p:nvPr/>
          </p:nvSpPr>
          <p:spPr bwMode="auto">
            <a:xfrm>
              <a:off x="5716541" y="2206942"/>
              <a:ext cx="111266" cy="11485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5" name="Rectangle 110">
              <a:extLst>
                <a:ext uri="{FF2B5EF4-FFF2-40B4-BE49-F238E27FC236}">
                  <a16:creationId xmlns:a16="http://schemas.microsoft.com/office/drawing/2014/main" id="{C0D3E89A-7CCC-4DC6-A969-1BAE7E9BF45A}"/>
                </a:ext>
              </a:extLst>
            </p:cNvPr>
            <p:cNvSpPr/>
            <p:nvPr/>
          </p:nvSpPr>
          <p:spPr bwMode="auto">
            <a:xfrm>
              <a:off x="5716541" y="2342591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6" name="Rectangle 111">
              <a:extLst>
                <a:ext uri="{FF2B5EF4-FFF2-40B4-BE49-F238E27FC236}">
                  <a16:creationId xmlns:a16="http://schemas.microsoft.com/office/drawing/2014/main" id="{212A2CF1-46CC-4DDC-B15A-28F260EEF6A4}"/>
                </a:ext>
              </a:extLst>
            </p:cNvPr>
            <p:cNvSpPr/>
            <p:nvPr/>
          </p:nvSpPr>
          <p:spPr bwMode="auto">
            <a:xfrm>
              <a:off x="5847514" y="2206942"/>
              <a:ext cx="111266" cy="114857"/>
            </a:xfrm>
            <a:prstGeom prst="rect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7" name="Rectangle 112">
              <a:extLst>
                <a:ext uri="{FF2B5EF4-FFF2-40B4-BE49-F238E27FC236}">
                  <a16:creationId xmlns:a16="http://schemas.microsoft.com/office/drawing/2014/main" id="{0BFEEBF4-FB76-4F96-8958-475A5E43A3EB}"/>
                </a:ext>
              </a:extLst>
            </p:cNvPr>
            <p:cNvSpPr/>
            <p:nvPr/>
          </p:nvSpPr>
          <p:spPr bwMode="auto">
            <a:xfrm>
              <a:off x="5847514" y="2342591"/>
              <a:ext cx="111266" cy="11485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8" name="Rectangle 113">
              <a:extLst>
                <a:ext uri="{FF2B5EF4-FFF2-40B4-BE49-F238E27FC236}">
                  <a16:creationId xmlns:a16="http://schemas.microsoft.com/office/drawing/2014/main" id="{67B1284C-5F63-4A42-89D3-58E7D23DDFFB}"/>
                </a:ext>
              </a:extLst>
            </p:cNvPr>
            <p:cNvSpPr/>
            <p:nvPr/>
          </p:nvSpPr>
          <p:spPr bwMode="auto">
            <a:xfrm>
              <a:off x="5975807" y="2206942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9" name="Rectangle 114">
              <a:extLst>
                <a:ext uri="{FF2B5EF4-FFF2-40B4-BE49-F238E27FC236}">
                  <a16:creationId xmlns:a16="http://schemas.microsoft.com/office/drawing/2014/main" id="{F64919A3-BF95-45FF-83E0-8DD50779772D}"/>
                </a:ext>
              </a:extLst>
            </p:cNvPr>
            <p:cNvSpPr/>
            <p:nvPr/>
          </p:nvSpPr>
          <p:spPr bwMode="auto">
            <a:xfrm>
              <a:off x="5975807" y="2342591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4EEFEBB-8BDB-4E78-999C-A0186A2D946C}"/>
                </a:ext>
              </a:extLst>
            </p:cNvPr>
            <p:cNvSpPr txBox="1"/>
            <p:nvPr/>
          </p:nvSpPr>
          <p:spPr>
            <a:xfrm>
              <a:off x="6379362" y="2031890"/>
              <a:ext cx="289380" cy="1235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/>
              <a:r>
                <a:rPr lang="en-US" sz="900" b="1" dirty="0"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latin typeface="Arial"/>
                </a:rPr>
                <a:t>VIB</a:t>
              </a:r>
              <a:endParaRPr lang="ru-RU" sz="1100" b="1" dirty="0" err="1">
                <a:gradFill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11" name="Rectangle 274">
              <a:extLst>
                <a:ext uri="{FF2B5EF4-FFF2-40B4-BE49-F238E27FC236}">
                  <a16:creationId xmlns:a16="http://schemas.microsoft.com/office/drawing/2014/main" id="{ED30AED6-DEE3-4051-AA39-F7923B6B5EF2}"/>
                </a:ext>
              </a:extLst>
            </p:cNvPr>
            <p:cNvSpPr/>
            <p:nvPr/>
          </p:nvSpPr>
          <p:spPr bwMode="auto">
            <a:xfrm>
              <a:off x="6240119" y="2178732"/>
              <a:ext cx="422925" cy="306588"/>
            </a:xfrm>
            <a:prstGeom prst="rect">
              <a:avLst/>
            </a:prstGeom>
            <a:noFill/>
            <a:ln w="9525" cap="flat" cmpd="sng" algn="ctr">
              <a:solidFill>
                <a:srgbClr val="000000">
                  <a:lumMod val="50000"/>
                  <a:lumOff val="50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2" name="Rectangle 275">
              <a:extLst>
                <a:ext uri="{FF2B5EF4-FFF2-40B4-BE49-F238E27FC236}">
                  <a16:creationId xmlns:a16="http://schemas.microsoft.com/office/drawing/2014/main" id="{D72AFE04-3462-4B8E-BFBC-DA1FE6E1B12E}"/>
                </a:ext>
              </a:extLst>
            </p:cNvPr>
            <p:cNvSpPr/>
            <p:nvPr/>
          </p:nvSpPr>
          <p:spPr bwMode="auto">
            <a:xfrm>
              <a:off x="6269084" y="2206938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3" name="Rectangle 276">
              <a:extLst>
                <a:ext uri="{FF2B5EF4-FFF2-40B4-BE49-F238E27FC236}">
                  <a16:creationId xmlns:a16="http://schemas.microsoft.com/office/drawing/2014/main" id="{1567AA77-0007-49EB-913E-F15D28F3DED0}"/>
                </a:ext>
              </a:extLst>
            </p:cNvPr>
            <p:cNvSpPr/>
            <p:nvPr/>
          </p:nvSpPr>
          <p:spPr bwMode="auto">
            <a:xfrm>
              <a:off x="6269084" y="2342587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Rectangle 277">
              <a:extLst>
                <a:ext uri="{FF2B5EF4-FFF2-40B4-BE49-F238E27FC236}">
                  <a16:creationId xmlns:a16="http://schemas.microsoft.com/office/drawing/2014/main" id="{2267DA33-B947-4612-8D71-8CA59D33AE53}"/>
                </a:ext>
              </a:extLst>
            </p:cNvPr>
            <p:cNvSpPr/>
            <p:nvPr/>
          </p:nvSpPr>
          <p:spPr bwMode="auto">
            <a:xfrm>
              <a:off x="6400057" y="2342587"/>
              <a:ext cx="111266" cy="11485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5" name="Rectangle 278">
              <a:extLst>
                <a:ext uri="{FF2B5EF4-FFF2-40B4-BE49-F238E27FC236}">
                  <a16:creationId xmlns:a16="http://schemas.microsoft.com/office/drawing/2014/main" id="{BD6E9B65-C2A9-44E3-9911-5176F98559A9}"/>
                </a:ext>
              </a:extLst>
            </p:cNvPr>
            <p:cNvSpPr/>
            <p:nvPr/>
          </p:nvSpPr>
          <p:spPr bwMode="auto">
            <a:xfrm>
              <a:off x="6528350" y="2342587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5FF226AB-AE8D-4CC4-B89C-472229960291}"/>
              </a:ext>
            </a:extLst>
          </p:cNvPr>
          <p:cNvGrpSpPr/>
          <p:nvPr/>
        </p:nvGrpSpPr>
        <p:grpSpPr>
          <a:xfrm>
            <a:off x="5735659" y="3498575"/>
            <a:ext cx="765611" cy="117625"/>
            <a:chOff x="2410017" y="3422371"/>
            <a:chExt cx="765611" cy="117625"/>
          </a:xfrm>
        </p:grpSpPr>
        <p:sp>
          <p:nvSpPr>
            <p:cNvPr id="317" name="Rectangle 132">
              <a:extLst>
                <a:ext uri="{FF2B5EF4-FFF2-40B4-BE49-F238E27FC236}">
                  <a16:creationId xmlns:a16="http://schemas.microsoft.com/office/drawing/2014/main" id="{E51F16C6-57DA-43A5-B2F4-BAD6A3062B24}"/>
                </a:ext>
              </a:extLst>
            </p:cNvPr>
            <p:cNvSpPr/>
            <p:nvPr/>
          </p:nvSpPr>
          <p:spPr bwMode="auto">
            <a:xfrm>
              <a:off x="2802625" y="3422371"/>
              <a:ext cx="111266" cy="114857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8" name="Rectangle 133">
              <a:extLst>
                <a:ext uri="{FF2B5EF4-FFF2-40B4-BE49-F238E27FC236}">
                  <a16:creationId xmlns:a16="http://schemas.microsoft.com/office/drawing/2014/main" id="{CF66040A-8193-4D2F-83FC-70BA002825E3}"/>
                </a:ext>
              </a:extLst>
            </p:cNvPr>
            <p:cNvSpPr/>
            <p:nvPr/>
          </p:nvSpPr>
          <p:spPr bwMode="auto">
            <a:xfrm>
              <a:off x="2410017" y="3422371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9" name="Rectangle 134">
              <a:extLst>
                <a:ext uri="{FF2B5EF4-FFF2-40B4-BE49-F238E27FC236}">
                  <a16:creationId xmlns:a16="http://schemas.microsoft.com/office/drawing/2014/main" id="{91A46502-9597-4E02-BCB1-CBB460FD9E6F}"/>
                </a:ext>
              </a:extLst>
            </p:cNvPr>
            <p:cNvSpPr/>
            <p:nvPr/>
          </p:nvSpPr>
          <p:spPr bwMode="auto">
            <a:xfrm>
              <a:off x="2933494" y="3422371"/>
              <a:ext cx="111266" cy="114857"/>
            </a:xfrm>
            <a:prstGeom prst="rect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0" name="Rectangle 135">
              <a:extLst>
                <a:ext uri="{FF2B5EF4-FFF2-40B4-BE49-F238E27FC236}">
                  <a16:creationId xmlns:a16="http://schemas.microsoft.com/office/drawing/2014/main" id="{63EA057F-8D30-4641-8E6A-228A840392CA}"/>
                </a:ext>
              </a:extLst>
            </p:cNvPr>
            <p:cNvSpPr/>
            <p:nvPr/>
          </p:nvSpPr>
          <p:spPr bwMode="auto">
            <a:xfrm>
              <a:off x="2540886" y="3422371"/>
              <a:ext cx="111266" cy="11485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1" name="Rectangle 136">
              <a:extLst>
                <a:ext uri="{FF2B5EF4-FFF2-40B4-BE49-F238E27FC236}">
                  <a16:creationId xmlns:a16="http://schemas.microsoft.com/office/drawing/2014/main" id="{70CC9019-3A3E-4123-AA11-E959610E39F3}"/>
                </a:ext>
              </a:extLst>
            </p:cNvPr>
            <p:cNvSpPr/>
            <p:nvPr/>
          </p:nvSpPr>
          <p:spPr bwMode="auto">
            <a:xfrm>
              <a:off x="3064362" y="3422371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2" name="Rectangle 137">
              <a:extLst>
                <a:ext uri="{FF2B5EF4-FFF2-40B4-BE49-F238E27FC236}">
                  <a16:creationId xmlns:a16="http://schemas.microsoft.com/office/drawing/2014/main" id="{7A7D4A7B-840D-4A6E-B1D1-B96E94C1119D}"/>
                </a:ext>
              </a:extLst>
            </p:cNvPr>
            <p:cNvSpPr/>
            <p:nvPr/>
          </p:nvSpPr>
          <p:spPr bwMode="auto">
            <a:xfrm>
              <a:off x="2671755" y="3422371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3" name="Rectangle 279">
              <a:extLst>
                <a:ext uri="{FF2B5EF4-FFF2-40B4-BE49-F238E27FC236}">
                  <a16:creationId xmlns:a16="http://schemas.microsoft.com/office/drawing/2014/main" id="{CC9D3CDD-38C5-47C1-A41A-7ABDF86EF109}"/>
                </a:ext>
              </a:extLst>
            </p:cNvPr>
            <p:cNvSpPr/>
            <p:nvPr/>
          </p:nvSpPr>
          <p:spPr bwMode="auto">
            <a:xfrm>
              <a:off x="2932759" y="3425138"/>
              <a:ext cx="111266" cy="11485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4" name="Rectangle 280">
              <a:extLst>
                <a:ext uri="{FF2B5EF4-FFF2-40B4-BE49-F238E27FC236}">
                  <a16:creationId xmlns:a16="http://schemas.microsoft.com/office/drawing/2014/main" id="{66C5DB36-8C45-435C-901F-FBF90DE651BB}"/>
                </a:ext>
              </a:extLst>
            </p:cNvPr>
            <p:cNvSpPr/>
            <p:nvPr/>
          </p:nvSpPr>
          <p:spPr bwMode="auto">
            <a:xfrm>
              <a:off x="2542711" y="3425139"/>
              <a:ext cx="111266" cy="11485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5" name="Rectangle 281">
              <a:extLst>
                <a:ext uri="{FF2B5EF4-FFF2-40B4-BE49-F238E27FC236}">
                  <a16:creationId xmlns:a16="http://schemas.microsoft.com/office/drawing/2014/main" id="{6FE7E468-F586-4269-B683-AB3D8FEC48D7}"/>
                </a:ext>
              </a:extLst>
            </p:cNvPr>
            <p:cNvSpPr/>
            <p:nvPr/>
          </p:nvSpPr>
          <p:spPr bwMode="auto">
            <a:xfrm>
              <a:off x="2672727" y="3425139"/>
              <a:ext cx="111266" cy="114857"/>
            </a:xfrm>
            <a:prstGeom prst="rect">
              <a:avLst/>
            </a:prstGeom>
            <a:solidFill>
              <a:srgbClr val="005CAB">
                <a:lumMod val="7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6" name="Rectangle 282">
              <a:extLst>
                <a:ext uri="{FF2B5EF4-FFF2-40B4-BE49-F238E27FC236}">
                  <a16:creationId xmlns:a16="http://schemas.microsoft.com/office/drawing/2014/main" id="{1F688D17-B124-488D-94AA-BE2086D7BEE1}"/>
                </a:ext>
              </a:extLst>
            </p:cNvPr>
            <p:cNvSpPr/>
            <p:nvPr/>
          </p:nvSpPr>
          <p:spPr bwMode="auto">
            <a:xfrm>
              <a:off x="2802743" y="3425139"/>
              <a:ext cx="111266" cy="11485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8251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손쉬운 백업 작업 생성 및 관리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손쉬운 단일 작업 생성으로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OS, FS, APP, DB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동시에 백업 구성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구성 간소화 및 관리 부하 감소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CE886E-5CDF-4927-9EC3-B1476BF14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86" y="1858548"/>
            <a:ext cx="3580028" cy="22362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691A068-8D84-4F71-B1EC-A5B337A591CF}"/>
              </a:ext>
            </a:extLst>
          </p:cNvPr>
          <p:cNvGrpSpPr/>
          <p:nvPr/>
        </p:nvGrpSpPr>
        <p:grpSpPr>
          <a:xfrm>
            <a:off x="5103536" y="1110930"/>
            <a:ext cx="3743774" cy="3349538"/>
            <a:chOff x="4343401" y="1412104"/>
            <a:chExt cx="3743774" cy="334953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C0AD7B-760B-482B-AA19-7A6C9077B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3401" y="1920671"/>
              <a:ext cx="3657600" cy="2112046"/>
            </a:xfrm>
            <a:prstGeom prst="rect">
              <a:avLst/>
            </a:prstGeom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3FC98F6-F7A1-4835-8F2E-D877C3C9DB9A}"/>
                </a:ext>
              </a:extLst>
            </p:cNvPr>
            <p:cNvGrpSpPr/>
            <p:nvPr/>
          </p:nvGrpSpPr>
          <p:grpSpPr>
            <a:xfrm>
              <a:off x="7243794" y="1412104"/>
              <a:ext cx="843381" cy="3349538"/>
              <a:chOff x="6286092" y="1145385"/>
              <a:chExt cx="653693" cy="2677436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486CFD30-9340-4A4C-8894-E1F8A6E89500}"/>
                  </a:ext>
                </a:extLst>
              </p:cNvPr>
              <p:cNvGrpSpPr/>
              <p:nvPr/>
            </p:nvGrpSpPr>
            <p:grpSpPr>
              <a:xfrm>
                <a:off x="6286092" y="1145385"/>
                <a:ext cx="596333" cy="552055"/>
                <a:chOff x="9491490" y="412408"/>
                <a:chExt cx="596333" cy="552055"/>
              </a:xfrm>
            </p:grpSpPr>
            <p:sp>
              <p:nvSpPr>
                <p:cNvPr id="72" name="이등변 삼각형 71">
                  <a:extLst>
                    <a:ext uri="{FF2B5EF4-FFF2-40B4-BE49-F238E27FC236}">
                      <a16:creationId xmlns:a16="http://schemas.microsoft.com/office/drawing/2014/main" id="{85A718DE-D1E6-4DAB-9DE9-66C5F4503313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이등변 삼각형 72">
                  <a:extLst>
                    <a:ext uri="{FF2B5EF4-FFF2-40B4-BE49-F238E27FC236}">
                      <a16:creationId xmlns:a16="http://schemas.microsoft.com/office/drawing/2014/main" id="{6179884D-47A6-4F08-A286-FB31CC3D0266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0B9FAD4-8D29-4F3D-AACD-DC4552151583}"/>
                  </a:ext>
                </a:extLst>
              </p:cNvPr>
              <p:cNvGrpSpPr/>
              <p:nvPr/>
            </p:nvGrpSpPr>
            <p:grpSpPr>
              <a:xfrm>
                <a:off x="6286092" y="1309437"/>
                <a:ext cx="596333" cy="552055"/>
                <a:chOff x="9491490" y="412408"/>
                <a:chExt cx="596333" cy="552055"/>
              </a:xfrm>
            </p:grpSpPr>
            <p:sp>
              <p:nvSpPr>
                <p:cNvPr id="70" name="이등변 삼각형 69">
                  <a:extLst>
                    <a:ext uri="{FF2B5EF4-FFF2-40B4-BE49-F238E27FC236}">
                      <a16:creationId xmlns:a16="http://schemas.microsoft.com/office/drawing/2014/main" id="{E856673D-D733-4AA7-8CD7-014524AB5607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1" name="이등변 삼각형 70">
                  <a:extLst>
                    <a:ext uri="{FF2B5EF4-FFF2-40B4-BE49-F238E27FC236}">
                      <a16:creationId xmlns:a16="http://schemas.microsoft.com/office/drawing/2014/main" id="{A8A38CB5-0938-4E79-BD50-FF71D88674AC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6269CE1-EEF6-467B-B02B-8ADC8738CE9E}"/>
                  </a:ext>
                </a:extLst>
              </p:cNvPr>
              <p:cNvGrpSpPr/>
              <p:nvPr/>
            </p:nvGrpSpPr>
            <p:grpSpPr>
              <a:xfrm>
                <a:off x="6286092" y="1505506"/>
                <a:ext cx="596333" cy="552055"/>
                <a:chOff x="9491490" y="412408"/>
                <a:chExt cx="596333" cy="552055"/>
              </a:xfrm>
            </p:grpSpPr>
            <p:sp>
              <p:nvSpPr>
                <p:cNvPr id="68" name="이등변 삼각형 67">
                  <a:extLst>
                    <a:ext uri="{FF2B5EF4-FFF2-40B4-BE49-F238E27FC236}">
                      <a16:creationId xmlns:a16="http://schemas.microsoft.com/office/drawing/2014/main" id="{00DF88BD-A448-4BC6-84D9-6356A4919A5C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" name="이등변 삼각형 68">
                  <a:extLst>
                    <a:ext uri="{FF2B5EF4-FFF2-40B4-BE49-F238E27FC236}">
                      <a16:creationId xmlns:a16="http://schemas.microsoft.com/office/drawing/2014/main" id="{F4D744BB-DE86-4183-80F3-D14E01429925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37F4E39-9217-489D-AADB-77D5FBD25A3C}"/>
                  </a:ext>
                </a:extLst>
              </p:cNvPr>
              <p:cNvGrpSpPr/>
              <p:nvPr/>
            </p:nvGrpSpPr>
            <p:grpSpPr>
              <a:xfrm>
                <a:off x="6286092" y="1691908"/>
                <a:ext cx="596333" cy="552055"/>
                <a:chOff x="9491490" y="412408"/>
                <a:chExt cx="596333" cy="552055"/>
              </a:xfrm>
            </p:grpSpPr>
            <p:sp>
              <p:nvSpPr>
                <p:cNvPr id="66" name="이등변 삼각형 65">
                  <a:extLst>
                    <a:ext uri="{FF2B5EF4-FFF2-40B4-BE49-F238E27FC236}">
                      <a16:creationId xmlns:a16="http://schemas.microsoft.com/office/drawing/2014/main" id="{64574491-F0CB-44B8-8F64-F71D2472B87F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이등변 삼각형 66">
                  <a:extLst>
                    <a:ext uri="{FF2B5EF4-FFF2-40B4-BE49-F238E27FC236}">
                      <a16:creationId xmlns:a16="http://schemas.microsoft.com/office/drawing/2014/main" id="{1E82608D-EC39-447A-829D-A34DDE9AA462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9D168E8D-E823-466F-8B26-8665E906268C}"/>
                  </a:ext>
                </a:extLst>
              </p:cNvPr>
              <p:cNvGrpSpPr/>
              <p:nvPr/>
            </p:nvGrpSpPr>
            <p:grpSpPr>
              <a:xfrm>
                <a:off x="6286092" y="1929112"/>
                <a:ext cx="596333" cy="552055"/>
                <a:chOff x="9491490" y="412408"/>
                <a:chExt cx="596333" cy="552055"/>
              </a:xfrm>
            </p:grpSpPr>
            <p:sp>
              <p:nvSpPr>
                <p:cNvPr id="64" name="이등변 삼각형 63">
                  <a:extLst>
                    <a:ext uri="{FF2B5EF4-FFF2-40B4-BE49-F238E27FC236}">
                      <a16:creationId xmlns:a16="http://schemas.microsoft.com/office/drawing/2014/main" id="{C69A282B-FD99-4D52-9B5B-F21ED5660193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5" name="이등변 삼각형 64">
                  <a:extLst>
                    <a:ext uri="{FF2B5EF4-FFF2-40B4-BE49-F238E27FC236}">
                      <a16:creationId xmlns:a16="http://schemas.microsoft.com/office/drawing/2014/main" id="{B2D561F0-1494-4E48-8EE8-DF2796FC54A0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32B0EE0A-F208-4E5F-A4EE-93087DCB7139}"/>
                  </a:ext>
                </a:extLst>
              </p:cNvPr>
              <p:cNvGrpSpPr/>
              <p:nvPr/>
            </p:nvGrpSpPr>
            <p:grpSpPr>
              <a:xfrm>
                <a:off x="6286092" y="2102490"/>
                <a:ext cx="596333" cy="552055"/>
                <a:chOff x="9491490" y="412408"/>
                <a:chExt cx="596333" cy="552055"/>
              </a:xfrm>
            </p:grpSpPr>
            <p:sp>
              <p:nvSpPr>
                <p:cNvPr id="62" name="이등변 삼각형 61">
                  <a:extLst>
                    <a:ext uri="{FF2B5EF4-FFF2-40B4-BE49-F238E27FC236}">
                      <a16:creationId xmlns:a16="http://schemas.microsoft.com/office/drawing/2014/main" id="{52CB9F5B-A88D-4486-8B6C-40090B387016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이등변 삼각형 62">
                  <a:extLst>
                    <a:ext uri="{FF2B5EF4-FFF2-40B4-BE49-F238E27FC236}">
                      <a16:creationId xmlns:a16="http://schemas.microsoft.com/office/drawing/2014/main" id="{23764EC9-F47C-4013-8BE1-519BCEE9BC35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8A37B55F-FCCF-4A78-A478-BD5EBC3A57B1}"/>
                  </a:ext>
                </a:extLst>
              </p:cNvPr>
              <p:cNvGrpSpPr/>
              <p:nvPr/>
            </p:nvGrpSpPr>
            <p:grpSpPr>
              <a:xfrm>
                <a:off x="6286092" y="2266542"/>
                <a:ext cx="596333" cy="552055"/>
                <a:chOff x="9491490" y="412408"/>
                <a:chExt cx="596333" cy="552055"/>
              </a:xfrm>
            </p:grpSpPr>
            <p:sp>
              <p:nvSpPr>
                <p:cNvPr id="60" name="이등변 삼각형 59">
                  <a:extLst>
                    <a:ext uri="{FF2B5EF4-FFF2-40B4-BE49-F238E27FC236}">
                      <a16:creationId xmlns:a16="http://schemas.microsoft.com/office/drawing/2014/main" id="{E1ABBB34-3930-44BE-BA45-9B7CD1517742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이등변 삼각형 60">
                  <a:extLst>
                    <a:ext uri="{FF2B5EF4-FFF2-40B4-BE49-F238E27FC236}">
                      <a16:creationId xmlns:a16="http://schemas.microsoft.com/office/drawing/2014/main" id="{5DC0C3CD-1247-41D0-9F60-BD54ED361CCF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8146CD2-8017-4B72-84A1-DBD8921CEBF5}"/>
                  </a:ext>
                </a:extLst>
              </p:cNvPr>
              <p:cNvGrpSpPr/>
              <p:nvPr/>
            </p:nvGrpSpPr>
            <p:grpSpPr>
              <a:xfrm>
                <a:off x="6286092" y="2515879"/>
                <a:ext cx="596333" cy="552055"/>
                <a:chOff x="9491490" y="412408"/>
                <a:chExt cx="596333" cy="552055"/>
              </a:xfrm>
            </p:grpSpPr>
            <p:sp>
              <p:nvSpPr>
                <p:cNvPr id="58" name="이등변 삼각형 57">
                  <a:extLst>
                    <a:ext uri="{FF2B5EF4-FFF2-40B4-BE49-F238E27FC236}">
                      <a16:creationId xmlns:a16="http://schemas.microsoft.com/office/drawing/2014/main" id="{9FBBEE46-D8D8-4E32-8174-0A7E4882F6EA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이등변 삼각형 58">
                  <a:extLst>
                    <a:ext uri="{FF2B5EF4-FFF2-40B4-BE49-F238E27FC236}">
                      <a16:creationId xmlns:a16="http://schemas.microsoft.com/office/drawing/2014/main" id="{E6C8C601-50F1-405A-8554-6154F36C204A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ECEFCD6E-41C4-45E5-A03C-45016A4CF4FD}"/>
                  </a:ext>
                </a:extLst>
              </p:cNvPr>
              <p:cNvGrpSpPr/>
              <p:nvPr/>
            </p:nvGrpSpPr>
            <p:grpSpPr>
              <a:xfrm>
                <a:off x="6343452" y="2957795"/>
                <a:ext cx="596333" cy="552055"/>
                <a:chOff x="9491490" y="412408"/>
                <a:chExt cx="596333" cy="552055"/>
              </a:xfrm>
            </p:grpSpPr>
            <p:sp>
              <p:nvSpPr>
                <p:cNvPr id="56" name="이등변 삼각형 55">
                  <a:extLst>
                    <a:ext uri="{FF2B5EF4-FFF2-40B4-BE49-F238E27FC236}">
                      <a16:creationId xmlns:a16="http://schemas.microsoft.com/office/drawing/2014/main" id="{CA9F38AF-3BF0-4090-B46B-10C1F09C2A10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이등변 삼각형 56">
                  <a:extLst>
                    <a:ext uri="{FF2B5EF4-FFF2-40B4-BE49-F238E27FC236}">
                      <a16:creationId xmlns:a16="http://schemas.microsoft.com/office/drawing/2014/main" id="{1382B0B4-668D-46AD-AD19-453ED6ADA60C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6DDEFDA6-B35E-43A3-880C-998C6D113107}"/>
                  </a:ext>
                </a:extLst>
              </p:cNvPr>
              <p:cNvGrpSpPr/>
              <p:nvPr/>
            </p:nvGrpSpPr>
            <p:grpSpPr>
              <a:xfrm>
                <a:off x="6286092" y="3242885"/>
                <a:ext cx="596333" cy="552055"/>
                <a:chOff x="9491490" y="412408"/>
                <a:chExt cx="596333" cy="552055"/>
              </a:xfrm>
            </p:grpSpPr>
            <p:sp>
              <p:nvSpPr>
                <p:cNvPr id="54" name="이등변 삼각형 53">
                  <a:extLst>
                    <a:ext uri="{FF2B5EF4-FFF2-40B4-BE49-F238E27FC236}">
                      <a16:creationId xmlns:a16="http://schemas.microsoft.com/office/drawing/2014/main" id="{751EFDF7-4B4A-4A20-AD7C-093F9BD923CC}"/>
                    </a:ext>
                  </a:extLst>
                </p:cNvPr>
                <p:cNvSpPr/>
                <p:nvPr/>
              </p:nvSpPr>
              <p:spPr bwMode="auto">
                <a:xfrm rot="14507006">
                  <a:off x="9581676" y="322222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5" name="이등변 삼각형 54">
                  <a:extLst>
                    <a:ext uri="{FF2B5EF4-FFF2-40B4-BE49-F238E27FC236}">
                      <a16:creationId xmlns:a16="http://schemas.microsoft.com/office/drawing/2014/main" id="{BF6FD77B-147C-4D65-BB91-062D50C9ECA8}"/>
                    </a:ext>
                  </a:extLst>
                </p:cNvPr>
                <p:cNvSpPr/>
                <p:nvPr/>
              </p:nvSpPr>
              <p:spPr bwMode="auto">
                <a:xfrm rot="16612231">
                  <a:off x="9613770" y="490410"/>
                  <a:ext cx="383867" cy="564239"/>
                </a:xfrm>
                <a:prstGeom prst="triangle">
                  <a:avLst/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52" name="이등변 삼각형 51">
                <a:extLst>
                  <a:ext uri="{FF2B5EF4-FFF2-40B4-BE49-F238E27FC236}">
                    <a16:creationId xmlns:a16="http://schemas.microsoft.com/office/drawing/2014/main" id="{4D7A92D5-EE78-41AE-997D-37294081B889}"/>
                  </a:ext>
                </a:extLst>
              </p:cNvPr>
              <p:cNvSpPr/>
              <p:nvPr/>
            </p:nvSpPr>
            <p:spPr bwMode="auto">
              <a:xfrm rot="14507006">
                <a:off x="6376278" y="3348768"/>
                <a:ext cx="383867" cy="564239"/>
              </a:xfrm>
              <a:prstGeom prst="triangle">
                <a:avLst/>
              </a:prstGeom>
              <a:solidFill>
                <a:srgbClr val="00373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b="1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74" name="Graphic 59">
            <a:extLst>
              <a:ext uri="{FF2B5EF4-FFF2-40B4-BE49-F238E27FC236}">
                <a16:creationId xmlns:a16="http://schemas.microsoft.com/office/drawing/2014/main" id="{4C6DE4ED-C87E-44D8-A301-909514957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36421" y="3948488"/>
            <a:ext cx="343754" cy="478800"/>
          </a:xfrm>
          <a:prstGeom prst="rect">
            <a:avLst/>
          </a:prstGeom>
        </p:spPr>
      </p:pic>
      <p:pic>
        <p:nvPicPr>
          <p:cNvPr id="78" name="Graphic 18">
            <a:extLst>
              <a:ext uri="{FF2B5EF4-FFF2-40B4-BE49-F238E27FC236}">
                <a16:creationId xmlns:a16="http://schemas.microsoft.com/office/drawing/2014/main" id="{5F3CEDDE-9653-4E9D-84C8-5DEFD7BF01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30886" y="4007698"/>
            <a:ext cx="360380" cy="360380"/>
          </a:xfrm>
          <a:prstGeom prst="rect">
            <a:avLst/>
          </a:prstGeom>
        </p:spPr>
      </p:pic>
      <p:pic>
        <p:nvPicPr>
          <p:cNvPr id="79" name="Graphic 61">
            <a:extLst>
              <a:ext uri="{FF2B5EF4-FFF2-40B4-BE49-F238E27FC236}">
                <a16:creationId xmlns:a16="http://schemas.microsoft.com/office/drawing/2014/main" id="{2659F8BF-4A35-4D6D-BF56-5B54083A0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5329" y="4007699"/>
            <a:ext cx="296026" cy="360379"/>
          </a:xfrm>
          <a:prstGeom prst="rect">
            <a:avLst/>
          </a:prstGeom>
        </p:spPr>
      </p:pic>
      <p:pic>
        <p:nvPicPr>
          <p:cNvPr id="88" name="Graphic 59">
            <a:extLst>
              <a:ext uri="{FF2B5EF4-FFF2-40B4-BE49-F238E27FC236}">
                <a16:creationId xmlns:a16="http://schemas.microsoft.com/office/drawing/2014/main" id="{20E08F72-89BF-4607-9D53-DA3FA067AE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5351" y="4007698"/>
            <a:ext cx="360380" cy="360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E5574-5014-46BD-842C-2EF0B0BB541B}"/>
              </a:ext>
            </a:extLst>
          </p:cNvPr>
          <p:cNvSpPr txBox="1"/>
          <p:nvPr/>
        </p:nvSpPr>
        <p:spPr>
          <a:xfrm>
            <a:off x="5020411" y="4063335"/>
            <a:ext cx="40222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OS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5940D4-F1D2-40CE-8956-35450891AA27}"/>
              </a:ext>
            </a:extLst>
          </p:cNvPr>
          <p:cNvSpPr txBox="1"/>
          <p:nvPr/>
        </p:nvSpPr>
        <p:spPr>
          <a:xfrm>
            <a:off x="6134144" y="4063335"/>
            <a:ext cx="40222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FS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4AEE246-CB34-4283-BA9A-81319708D0E2}"/>
              </a:ext>
            </a:extLst>
          </p:cNvPr>
          <p:cNvSpPr txBox="1"/>
          <p:nvPr/>
        </p:nvSpPr>
        <p:spPr>
          <a:xfrm>
            <a:off x="7212944" y="4063335"/>
            <a:ext cx="40222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DB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DC5109-76CB-4EF2-9491-F9A16B7271C7}"/>
              </a:ext>
            </a:extLst>
          </p:cNvPr>
          <p:cNvSpPr txBox="1"/>
          <p:nvPr/>
        </p:nvSpPr>
        <p:spPr>
          <a:xfrm>
            <a:off x="8228279" y="4063335"/>
            <a:ext cx="503236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APP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651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어플리케이션 </a:t>
            </a:r>
            <a:r>
              <a:rPr lang="en-US" altLang="ko-KR" dirty="0"/>
              <a:t>&amp;</a:t>
            </a:r>
            <a:r>
              <a:rPr lang="ko-KR" altLang="en-US" dirty="0"/>
              <a:t> 데이터베이스 백업</a:t>
            </a:r>
            <a:r>
              <a:rPr lang="en-US" altLang="ko-KR" dirty="0"/>
              <a:t>/</a:t>
            </a:r>
            <a:r>
              <a:rPr lang="ko-KR" altLang="en-US" dirty="0"/>
              <a:t>복구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별도의 에이전트 설치 및 구성 없이 단일 작업으로 어플리케이션 및 데이터베이스를 자동 인지하여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정합성 유지 백업 수행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오브젝트 및 데이터베이스 단위 복구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9" name="Group 7">
            <a:extLst>
              <a:ext uri="{FF2B5EF4-FFF2-40B4-BE49-F238E27FC236}">
                <a16:creationId xmlns:a16="http://schemas.microsoft.com/office/drawing/2014/main" id="{8975E683-32F6-4A09-84AC-4928C172F0B5}"/>
              </a:ext>
            </a:extLst>
          </p:cNvPr>
          <p:cNvGrpSpPr/>
          <p:nvPr/>
        </p:nvGrpSpPr>
        <p:grpSpPr>
          <a:xfrm>
            <a:off x="4937426" y="1534780"/>
            <a:ext cx="3754137" cy="307777"/>
            <a:chOff x="360000" y="1605050"/>
            <a:chExt cx="4129551" cy="33855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C70B5C-5E1C-4ED7-969E-10F0B223541A}"/>
                </a:ext>
              </a:extLst>
            </p:cNvPr>
            <p:cNvSpPr txBox="1"/>
            <p:nvPr/>
          </p:nvSpPr>
          <p:spPr>
            <a:xfrm>
              <a:off x="684000" y="1605050"/>
              <a:ext cx="3805551" cy="33855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백업 작업 구성 간소화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1" name="Graphic 21">
              <a:extLst>
                <a:ext uri="{FF2B5EF4-FFF2-40B4-BE49-F238E27FC236}">
                  <a16:creationId xmlns:a16="http://schemas.microsoft.com/office/drawing/2014/main" id="{17A9313F-DCA5-40D5-8B14-BE0411C4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00" y="1612328"/>
              <a:ext cx="324000" cy="324000"/>
            </a:xfrm>
            <a:prstGeom prst="rect">
              <a:avLst/>
            </a:prstGeom>
          </p:spPr>
        </p:pic>
      </p:grpSp>
      <p:grpSp>
        <p:nvGrpSpPr>
          <p:cNvPr id="33" name="Group 8">
            <a:extLst>
              <a:ext uri="{FF2B5EF4-FFF2-40B4-BE49-F238E27FC236}">
                <a16:creationId xmlns:a16="http://schemas.microsoft.com/office/drawing/2014/main" id="{FE2C8FDE-8599-46FB-BC91-5B2D41665E6F}"/>
              </a:ext>
            </a:extLst>
          </p:cNvPr>
          <p:cNvGrpSpPr/>
          <p:nvPr/>
        </p:nvGrpSpPr>
        <p:grpSpPr>
          <a:xfrm>
            <a:off x="4937426" y="2024275"/>
            <a:ext cx="3749374" cy="307777"/>
            <a:chOff x="360000" y="2178157"/>
            <a:chExt cx="4124312" cy="3385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FA7066-48AD-4595-ADB4-68181CC99985}"/>
                </a:ext>
              </a:extLst>
            </p:cNvPr>
            <p:cNvSpPr txBox="1"/>
            <p:nvPr/>
          </p:nvSpPr>
          <p:spPr>
            <a:xfrm>
              <a:off x="684000" y="2178157"/>
              <a:ext cx="3800312" cy="33855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CBT </a:t>
              </a:r>
              <a:r>
                <a:rPr lang="ko-KR" altLang="en-US" sz="1400" dirty="0">
                  <a:solidFill>
                    <a:schemeClr val="bg1"/>
                  </a:solidFill>
                </a:rPr>
                <a:t>데이터 변경 감지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35" name="Graphic 19">
              <a:extLst>
                <a:ext uri="{FF2B5EF4-FFF2-40B4-BE49-F238E27FC236}">
                  <a16:creationId xmlns:a16="http://schemas.microsoft.com/office/drawing/2014/main" id="{4702BB4F-73C7-4032-A76E-C742AEF04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00" y="2185435"/>
              <a:ext cx="324000" cy="324000"/>
            </a:xfrm>
            <a:prstGeom prst="rect">
              <a:avLst/>
            </a:prstGeom>
          </p:spPr>
        </p:pic>
      </p:grpSp>
      <p:grpSp>
        <p:nvGrpSpPr>
          <p:cNvPr id="36" name="Group 9">
            <a:extLst>
              <a:ext uri="{FF2B5EF4-FFF2-40B4-BE49-F238E27FC236}">
                <a16:creationId xmlns:a16="http://schemas.microsoft.com/office/drawing/2014/main" id="{9D8324AD-EEEA-468D-8FF1-59424F6610CF}"/>
              </a:ext>
            </a:extLst>
          </p:cNvPr>
          <p:cNvGrpSpPr/>
          <p:nvPr/>
        </p:nvGrpSpPr>
        <p:grpSpPr>
          <a:xfrm>
            <a:off x="4937426" y="2513768"/>
            <a:ext cx="3759943" cy="307777"/>
            <a:chOff x="360000" y="2705046"/>
            <a:chExt cx="4135937" cy="33855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B9F850-7217-48F9-95DD-2CFDDBD5CAB4}"/>
                </a:ext>
              </a:extLst>
            </p:cNvPr>
            <p:cNvSpPr txBox="1"/>
            <p:nvPr/>
          </p:nvSpPr>
          <p:spPr>
            <a:xfrm>
              <a:off x="690386" y="2705046"/>
              <a:ext cx="3805551" cy="33855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블록 기반 영구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증분</a:t>
              </a:r>
              <a:r>
                <a:rPr lang="ko-KR" altLang="en-US" sz="1400" dirty="0">
                  <a:solidFill>
                    <a:schemeClr val="bg1"/>
                  </a:solidFill>
                </a:rPr>
                <a:t> 백업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40" name="Graphic 17">
              <a:extLst>
                <a:ext uri="{FF2B5EF4-FFF2-40B4-BE49-F238E27FC236}">
                  <a16:creationId xmlns:a16="http://schemas.microsoft.com/office/drawing/2014/main" id="{67F23CF2-DDC1-4C44-8EAE-F72D96708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00" y="2712324"/>
              <a:ext cx="324000" cy="324000"/>
            </a:xfrm>
            <a:prstGeom prst="rect">
              <a:avLst/>
            </a:prstGeom>
          </p:spPr>
        </p:pic>
      </p:grpSp>
      <p:grpSp>
        <p:nvGrpSpPr>
          <p:cNvPr id="41" name="Group 10">
            <a:extLst>
              <a:ext uri="{FF2B5EF4-FFF2-40B4-BE49-F238E27FC236}">
                <a16:creationId xmlns:a16="http://schemas.microsoft.com/office/drawing/2014/main" id="{DC320D04-9CED-4D1A-B661-152D7D392B94}"/>
              </a:ext>
            </a:extLst>
          </p:cNvPr>
          <p:cNvGrpSpPr/>
          <p:nvPr/>
        </p:nvGrpSpPr>
        <p:grpSpPr>
          <a:xfrm>
            <a:off x="4937426" y="3003260"/>
            <a:ext cx="3759944" cy="307777"/>
            <a:chOff x="360000" y="3231933"/>
            <a:chExt cx="4135938" cy="33855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24A82B8-E7EE-48F9-B564-86C8168CC946}"/>
                </a:ext>
              </a:extLst>
            </p:cNvPr>
            <p:cNvSpPr txBox="1"/>
            <p:nvPr/>
          </p:nvSpPr>
          <p:spPr>
            <a:xfrm>
              <a:off x="696772" y="3231933"/>
              <a:ext cx="3799166" cy="33855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256-bit </a:t>
              </a:r>
              <a:r>
                <a:rPr lang="ko-KR" altLang="en-US" sz="1400" dirty="0">
                  <a:solidFill>
                    <a:schemeClr val="bg1"/>
                  </a:solidFill>
                </a:rPr>
                <a:t>암호화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44" name="Graphic 15">
              <a:extLst>
                <a:ext uri="{FF2B5EF4-FFF2-40B4-BE49-F238E27FC236}">
                  <a16:creationId xmlns:a16="http://schemas.microsoft.com/office/drawing/2014/main" id="{38B444A6-CA20-4DA9-9553-B85647E2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00" y="3239213"/>
              <a:ext cx="324000" cy="324000"/>
            </a:xfrm>
            <a:prstGeom prst="rect">
              <a:avLst/>
            </a:prstGeom>
          </p:spPr>
        </p:pic>
      </p:grpSp>
      <p:grpSp>
        <p:nvGrpSpPr>
          <p:cNvPr id="50" name="Group 11">
            <a:extLst>
              <a:ext uri="{FF2B5EF4-FFF2-40B4-BE49-F238E27FC236}">
                <a16:creationId xmlns:a16="http://schemas.microsoft.com/office/drawing/2014/main" id="{6D3F7603-C866-419D-B677-3C9578D26A67}"/>
              </a:ext>
            </a:extLst>
          </p:cNvPr>
          <p:cNvGrpSpPr/>
          <p:nvPr/>
        </p:nvGrpSpPr>
        <p:grpSpPr>
          <a:xfrm>
            <a:off x="4937426" y="3492758"/>
            <a:ext cx="3749375" cy="307777"/>
            <a:chOff x="360000" y="3758824"/>
            <a:chExt cx="4124312" cy="33855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EA1050-BDC4-4897-8AEC-E4C0BBF97FAD}"/>
                </a:ext>
              </a:extLst>
            </p:cNvPr>
            <p:cNvSpPr txBox="1"/>
            <p:nvPr/>
          </p:nvSpPr>
          <p:spPr>
            <a:xfrm>
              <a:off x="696772" y="3758824"/>
              <a:ext cx="3787540" cy="33855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정책 기반 백업 자동화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2" name="Graphic 13">
              <a:extLst>
                <a:ext uri="{FF2B5EF4-FFF2-40B4-BE49-F238E27FC236}">
                  <a16:creationId xmlns:a16="http://schemas.microsoft.com/office/drawing/2014/main" id="{43B29ABA-516D-40A2-B6B2-488897552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00" y="3766102"/>
              <a:ext cx="324000" cy="324000"/>
            </a:xfrm>
            <a:prstGeom prst="rect">
              <a:avLst/>
            </a:prstGeom>
          </p:spPr>
        </p:pic>
      </p:grpSp>
      <p:sp>
        <p:nvSpPr>
          <p:cNvPr id="53" name="Rectangle: Rounded Corners 4">
            <a:extLst>
              <a:ext uri="{FF2B5EF4-FFF2-40B4-BE49-F238E27FC236}">
                <a16:creationId xmlns:a16="http://schemas.microsoft.com/office/drawing/2014/main" id="{733B13CE-4AD4-4B70-B0C3-DD41F1C207C8}"/>
              </a:ext>
            </a:extLst>
          </p:cNvPr>
          <p:cNvSpPr/>
          <p:nvPr/>
        </p:nvSpPr>
        <p:spPr>
          <a:xfrm>
            <a:off x="468313" y="1456278"/>
            <a:ext cx="4103687" cy="2081601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216000" tIns="108000" rIns="108000" bIns="1080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800" kern="1200" baseline="0" dirty="0">
                <a:solidFill>
                  <a:srgbClr val="93EB20"/>
                </a:solidFill>
              </a:rPr>
              <a:t>어플리케이션 자동 인지 대상</a:t>
            </a:r>
            <a:endParaRPr lang="en-US" altLang="ko-KR" sz="1800" kern="1200" baseline="0" dirty="0">
              <a:solidFill>
                <a:srgbClr val="93EB20"/>
              </a:solidFill>
            </a:endParaRPr>
          </a:p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dirty="0">
                <a:solidFill>
                  <a:srgbClr val="93EB20"/>
                </a:solidFill>
              </a:rPr>
              <a:t>(</a:t>
            </a:r>
            <a:r>
              <a:rPr lang="ko-KR" altLang="en-US" sz="1800" dirty="0">
                <a:solidFill>
                  <a:srgbClr val="93EB20"/>
                </a:solidFill>
              </a:rPr>
              <a:t>기타 데이터베이스는 수동 작업</a:t>
            </a:r>
            <a:r>
              <a:rPr lang="en-US" altLang="ko-KR" sz="1800" dirty="0">
                <a:solidFill>
                  <a:srgbClr val="93EB20"/>
                </a:solidFill>
              </a:rPr>
              <a:t>)</a:t>
            </a:r>
            <a:r>
              <a:rPr lang="en-US" sz="1800" kern="1200" baseline="0" dirty="0">
                <a:solidFill>
                  <a:srgbClr val="93EB20"/>
                </a:solidFill>
              </a:rPr>
              <a:t>:</a:t>
            </a:r>
            <a:endParaRPr lang="en-US" sz="1800" kern="1200" dirty="0">
              <a:solidFill>
                <a:srgbClr val="93EB20"/>
              </a:solidFill>
            </a:endParaRP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b="0" kern="1200" baseline="0" dirty="0">
                <a:solidFill>
                  <a:schemeClr val="bg2"/>
                </a:solidFill>
              </a:rPr>
              <a:t>Microsoft Active Directory</a:t>
            </a:r>
            <a:endParaRPr lang="en-US" sz="1400" dirty="0">
              <a:solidFill>
                <a:schemeClr val="bg2"/>
              </a:solidFill>
            </a:endParaRP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b="0" kern="1200" baseline="0" dirty="0">
                <a:solidFill>
                  <a:schemeClr val="bg2"/>
                </a:solidFill>
              </a:rPr>
              <a:t>Microsoft Exchange</a:t>
            </a: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Microsoft </a:t>
            </a:r>
            <a:r>
              <a:rPr lang="en-US" sz="1400" b="0" kern="1200" baseline="0" dirty="0">
                <a:solidFill>
                  <a:schemeClr val="bg2"/>
                </a:solidFill>
              </a:rPr>
              <a:t>SQL</a:t>
            </a: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Microsoft </a:t>
            </a:r>
            <a:r>
              <a:rPr lang="en-US" sz="1400" b="0" kern="1200" baseline="0" dirty="0">
                <a:solidFill>
                  <a:schemeClr val="bg2"/>
                </a:solidFill>
              </a:rPr>
              <a:t>SharePoint</a:t>
            </a:r>
            <a:endParaRPr lang="en-US" sz="1400" kern="1200" dirty="0">
              <a:solidFill>
                <a:schemeClr val="bg2"/>
              </a:solidFill>
            </a:endParaRP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b="0" kern="1200" baseline="0" dirty="0">
                <a:solidFill>
                  <a:schemeClr val="bg2"/>
                </a:solidFill>
              </a:rPr>
              <a:t>Oracle Databases</a:t>
            </a: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</a:rPr>
              <a:t>PostgreSQL</a:t>
            </a:r>
          </a:p>
          <a:p>
            <a:pPr marL="171450" lvl="1" indent="-171450" algn="l" defTabSz="622300">
              <a:spcBef>
                <a:spcPct val="0"/>
              </a:spcBef>
              <a:spcAft>
                <a:spcPts val="6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400" kern="1200" dirty="0" err="1">
                <a:solidFill>
                  <a:schemeClr val="bg2"/>
                </a:solidFill>
              </a:rPr>
              <a:t>Mysql</a:t>
            </a:r>
            <a:endParaRPr lang="en-US" sz="1400" kern="1200" dirty="0">
              <a:solidFill>
                <a:schemeClr val="bg2"/>
              </a:solidFill>
            </a:endParaRPr>
          </a:p>
        </p:txBody>
      </p:sp>
      <p:pic>
        <p:nvPicPr>
          <p:cNvPr id="54" name="Graphic 21">
            <a:extLst>
              <a:ext uri="{FF2B5EF4-FFF2-40B4-BE49-F238E27FC236}">
                <a16:creationId xmlns:a16="http://schemas.microsoft.com/office/drawing/2014/main" id="{9703FBC7-7602-439A-9580-C88BFEFFF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1610" y="4281803"/>
            <a:ext cx="437606" cy="437606"/>
          </a:xfrm>
          <a:prstGeom prst="rect">
            <a:avLst/>
          </a:prstGeom>
        </p:spPr>
      </p:pic>
      <p:pic>
        <p:nvPicPr>
          <p:cNvPr id="55" name="Graphic 22">
            <a:extLst>
              <a:ext uri="{FF2B5EF4-FFF2-40B4-BE49-F238E27FC236}">
                <a16:creationId xmlns:a16="http://schemas.microsoft.com/office/drawing/2014/main" id="{E28C442A-55BE-49B2-873C-5FD495884D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6105" y="4281803"/>
            <a:ext cx="437606" cy="437606"/>
          </a:xfrm>
          <a:prstGeom prst="rect">
            <a:avLst/>
          </a:prstGeom>
        </p:spPr>
      </p:pic>
      <p:pic>
        <p:nvPicPr>
          <p:cNvPr id="56" name="Graphic 23">
            <a:extLst>
              <a:ext uri="{FF2B5EF4-FFF2-40B4-BE49-F238E27FC236}">
                <a16:creationId xmlns:a16="http://schemas.microsoft.com/office/drawing/2014/main" id="{AFC44A47-65C3-4BC3-AEFA-794B6F84BA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22618" y="4281803"/>
            <a:ext cx="437606" cy="437606"/>
          </a:xfrm>
          <a:prstGeom prst="rect">
            <a:avLst/>
          </a:prstGeom>
        </p:spPr>
      </p:pic>
      <p:pic>
        <p:nvPicPr>
          <p:cNvPr id="57" name="Graphic 25">
            <a:extLst>
              <a:ext uri="{FF2B5EF4-FFF2-40B4-BE49-F238E27FC236}">
                <a16:creationId xmlns:a16="http://schemas.microsoft.com/office/drawing/2014/main" id="{24ABEF46-BB9A-4E97-9463-8F140F5F61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37115" y="4281803"/>
            <a:ext cx="437606" cy="437606"/>
          </a:xfrm>
          <a:prstGeom prst="rect">
            <a:avLst/>
          </a:prstGeom>
        </p:spPr>
      </p:pic>
      <p:pic>
        <p:nvPicPr>
          <p:cNvPr id="58" name="Graphic 26">
            <a:extLst>
              <a:ext uri="{FF2B5EF4-FFF2-40B4-BE49-F238E27FC236}">
                <a16:creationId xmlns:a16="http://schemas.microsoft.com/office/drawing/2014/main" id="{53C51F76-BD55-432D-A702-76D08C0C64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0600" y="4281803"/>
            <a:ext cx="437606" cy="437606"/>
          </a:xfrm>
          <a:prstGeom prst="rect">
            <a:avLst/>
          </a:prstGeom>
        </p:spPr>
      </p:pic>
      <p:grpSp>
        <p:nvGrpSpPr>
          <p:cNvPr id="59" name="Group 11">
            <a:extLst>
              <a:ext uri="{FF2B5EF4-FFF2-40B4-BE49-F238E27FC236}">
                <a16:creationId xmlns:a16="http://schemas.microsoft.com/office/drawing/2014/main" id="{014D59A3-2051-488E-8ED5-223A9A7B73CA}"/>
              </a:ext>
            </a:extLst>
          </p:cNvPr>
          <p:cNvGrpSpPr/>
          <p:nvPr/>
        </p:nvGrpSpPr>
        <p:grpSpPr>
          <a:xfrm>
            <a:off x="4937426" y="3975632"/>
            <a:ext cx="3749375" cy="307777"/>
            <a:chOff x="360000" y="3758824"/>
            <a:chExt cx="4124312" cy="33855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4F0B832-3CC1-4360-A043-4B145E3762B7}"/>
                </a:ext>
              </a:extLst>
            </p:cNvPr>
            <p:cNvSpPr txBox="1"/>
            <p:nvPr/>
          </p:nvSpPr>
          <p:spPr>
            <a:xfrm>
              <a:off x="696772" y="3758824"/>
              <a:ext cx="3787540" cy="33855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ko-KR" altLang="en-US" sz="1400" dirty="0">
                  <a:solidFill>
                    <a:schemeClr val="bg1"/>
                  </a:solidFill>
                </a:rPr>
                <a:t>계정 정보 입력만으로 자동 인지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1" name="Graphic 13">
              <a:extLst>
                <a:ext uri="{FF2B5EF4-FFF2-40B4-BE49-F238E27FC236}">
                  <a16:creationId xmlns:a16="http://schemas.microsoft.com/office/drawing/2014/main" id="{DEC4F55B-AAAB-45B0-B175-D0AE46CA1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000" y="3766102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4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D5F7-D388-4638-87C6-5E65CC54D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Veeam Explorers</a:t>
            </a:r>
            <a:endParaRPr lang="en-NL" sz="3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AD118D-2B02-4365-B6CA-34D5C6B5AA56}"/>
              </a:ext>
            </a:extLst>
          </p:cNvPr>
          <p:cNvSpPr/>
          <p:nvPr/>
        </p:nvSpPr>
        <p:spPr bwMode="auto">
          <a:xfrm>
            <a:off x="464724" y="3542875"/>
            <a:ext cx="3644819" cy="846606"/>
          </a:xfrm>
          <a:prstGeom prst="rect">
            <a:avLst/>
          </a:prstGeom>
          <a:solidFill>
            <a:srgbClr val="003738"/>
          </a:solidFill>
          <a:ln w="12700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013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337942-2EA3-428B-8579-13B93E7AAC9D}"/>
              </a:ext>
            </a:extLst>
          </p:cNvPr>
          <p:cNvSpPr/>
          <p:nvPr/>
        </p:nvSpPr>
        <p:spPr bwMode="auto">
          <a:xfrm>
            <a:off x="464724" y="2487730"/>
            <a:ext cx="3644819" cy="846606"/>
          </a:xfrm>
          <a:prstGeom prst="rect">
            <a:avLst/>
          </a:prstGeom>
          <a:solidFill>
            <a:srgbClr val="003738"/>
          </a:solidFill>
          <a:ln w="12700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013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CA6D2-2266-4AB3-BE4D-202F6CA5D840}"/>
              </a:ext>
            </a:extLst>
          </p:cNvPr>
          <p:cNvSpPr/>
          <p:nvPr/>
        </p:nvSpPr>
        <p:spPr bwMode="auto">
          <a:xfrm>
            <a:off x="464724" y="1432586"/>
            <a:ext cx="3644819" cy="846606"/>
          </a:xfrm>
          <a:prstGeom prst="rect">
            <a:avLst/>
          </a:prstGeom>
          <a:solidFill>
            <a:srgbClr val="003738"/>
          </a:solidFill>
          <a:ln w="12700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013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17F16-728A-4A4E-82E6-28831A8501E2}"/>
              </a:ext>
            </a:extLst>
          </p:cNvPr>
          <p:cNvSpPr txBox="1"/>
          <p:nvPr/>
        </p:nvSpPr>
        <p:spPr>
          <a:xfrm>
            <a:off x="1205640" y="1653846"/>
            <a:ext cx="1193739" cy="4040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1013">
                <a:solidFill>
                  <a:schemeClr val="bg1"/>
                </a:solidFill>
                <a:latin typeface="Tahoma"/>
              </a:rPr>
              <a:t>Veeam Explorer </a:t>
            </a:r>
            <a:r>
              <a:rPr lang="en-US" sz="1013" i="1">
                <a:solidFill>
                  <a:schemeClr val="bg1"/>
                </a:solidFill>
                <a:latin typeface="Tahoma"/>
              </a:rPr>
              <a:t>for Oracle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9BF82-0B42-4B7C-B340-65B03B77080E}"/>
              </a:ext>
            </a:extLst>
          </p:cNvPr>
          <p:cNvSpPr txBox="1"/>
          <p:nvPr/>
        </p:nvSpPr>
        <p:spPr>
          <a:xfrm>
            <a:off x="1205640" y="2708992"/>
            <a:ext cx="2314729" cy="4040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1013">
                <a:solidFill>
                  <a:schemeClr val="bg1"/>
                </a:solidFill>
                <a:latin typeface="Tahoma"/>
              </a:rPr>
              <a:t>Veeam Explorer </a:t>
            </a:r>
          </a:p>
          <a:p>
            <a:pPr defTabSz="514350">
              <a:defRPr/>
            </a:pPr>
            <a:r>
              <a:rPr lang="en-US" sz="1013" i="1">
                <a:solidFill>
                  <a:schemeClr val="bg1"/>
                </a:solidFill>
                <a:latin typeface="Tahoma"/>
              </a:rPr>
              <a:t>for Microsoft Active Directory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371A6-7B35-4ED2-9A8C-EC3E0CDEC200}"/>
              </a:ext>
            </a:extLst>
          </p:cNvPr>
          <p:cNvSpPr txBox="1"/>
          <p:nvPr/>
        </p:nvSpPr>
        <p:spPr>
          <a:xfrm>
            <a:off x="1205640" y="3764138"/>
            <a:ext cx="2314729" cy="4040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1013">
                <a:solidFill>
                  <a:schemeClr val="bg1"/>
                </a:solidFill>
                <a:latin typeface="Tahoma"/>
              </a:rPr>
              <a:t>Veeam Explorer </a:t>
            </a:r>
          </a:p>
          <a:p>
            <a:pPr defTabSz="514350">
              <a:defRPr/>
            </a:pPr>
            <a:r>
              <a:rPr lang="en-US" sz="1013" i="1">
                <a:solidFill>
                  <a:schemeClr val="bg1"/>
                </a:solidFill>
                <a:latin typeface="Tahoma"/>
              </a:rPr>
              <a:t>for Microsoft Exchange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48AEE2-28C6-41A6-B73A-659B2291EFBD}"/>
              </a:ext>
            </a:extLst>
          </p:cNvPr>
          <p:cNvSpPr/>
          <p:nvPr/>
        </p:nvSpPr>
        <p:spPr bwMode="auto">
          <a:xfrm>
            <a:off x="4686968" y="3542874"/>
            <a:ext cx="3644819" cy="846606"/>
          </a:xfrm>
          <a:prstGeom prst="rect">
            <a:avLst/>
          </a:prstGeom>
          <a:solidFill>
            <a:srgbClr val="003738"/>
          </a:solidFill>
          <a:ln w="12700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013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0FB19D-A4E9-471E-890C-9CE72C42DB99}"/>
              </a:ext>
            </a:extLst>
          </p:cNvPr>
          <p:cNvSpPr/>
          <p:nvPr/>
        </p:nvSpPr>
        <p:spPr bwMode="auto">
          <a:xfrm>
            <a:off x="4686968" y="2487729"/>
            <a:ext cx="3644819" cy="846606"/>
          </a:xfrm>
          <a:prstGeom prst="rect">
            <a:avLst/>
          </a:prstGeom>
          <a:solidFill>
            <a:srgbClr val="003738"/>
          </a:solidFill>
          <a:ln w="12700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013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BB4DAF-60D0-4982-95B5-A444263C30D1}"/>
              </a:ext>
            </a:extLst>
          </p:cNvPr>
          <p:cNvSpPr/>
          <p:nvPr/>
        </p:nvSpPr>
        <p:spPr bwMode="auto">
          <a:xfrm>
            <a:off x="4686968" y="1432585"/>
            <a:ext cx="3644819" cy="846606"/>
          </a:xfrm>
          <a:prstGeom prst="rect">
            <a:avLst/>
          </a:prstGeom>
          <a:solidFill>
            <a:srgbClr val="003738"/>
          </a:solidFill>
          <a:ln w="12700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013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3F91C-9725-437B-83E8-4BB25AD940E8}"/>
              </a:ext>
            </a:extLst>
          </p:cNvPr>
          <p:cNvSpPr txBox="1"/>
          <p:nvPr/>
        </p:nvSpPr>
        <p:spPr>
          <a:xfrm>
            <a:off x="5427883" y="1653846"/>
            <a:ext cx="2227540" cy="4040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1013">
                <a:solidFill>
                  <a:schemeClr val="bg1"/>
                </a:solidFill>
                <a:latin typeface="Tahoma"/>
              </a:rPr>
              <a:t>Veeam Explorer</a:t>
            </a:r>
            <a:br>
              <a:rPr lang="en-US" sz="1013">
                <a:solidFill>
                  <a:schemeClr val="bg1"/>
                </a:solidFill>
                <a:latin typeface="Tahoma"/>
              </a:rPr>
            </a:br>
            <a:r>
              <a:rPr lang="en-US" sz="1013" i="1">
                <a:solidFill>
                  <a:schemeClr val="bg1"/>
                </a:solidFill>
                <a:latin typeface="Tahoma"/>
              </a:rPr>
              <a:t>for Microsoft SharePoint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C367E-4943-467B-9968-AC640273037B}"/>
              </a:ext>
            </a:extLst>
          </p:cNvPr>
          <p:cNvSpPr txBox="1"/>
          <p:nvPr/>
        </p:nvSpPr>
        <p:spPr>
          <a:xfrm>
            <a:off x="5427884" y="2708991"/>
            <a:ext cx="2314729" cy="4040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1013">
                <a:solidFill>
                  <a:schemeClr val="bg1"/>
                </a:solidFill>
                <a:latin typeface="Tahoma"/>
              </a:rPr>
              <a:t>Veeam Explorer </a:t>
            </a:r>
          </a:p>
          <a:p>
            <a:pPr defTabSz="514350">
              <a:defRPr/>
            </a:pPr>
            <a:r>
              <a:rPr lang="en-US" sz="1013" i="1">
                <a:solidFill>
                  <a:schemeClr val="bg1"/>
                </a:solidFill>
                <a:latin typeface="Tahoma"/>
              </a:rPr>
              <a:t>for Microsoft SQL 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123FC8-90ED-4B21-AABD-7548AE402B2C}"/>
              </a:ext>
            </a:extLst>
          </p:cNvPr>
          <p:cNvSpPr txBox="1"/>
          <p:nvPr/>
        </p:nvSpPr>
        <p:spPr>
          <a:xfrm>
            <a:off x="5427884" y="3764135"/>
            <a:ext cx="2847362" cy="404085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1013">
                <a:solidFill>
                  <a:schemeClr val="bg1"/>
                </a:solidFill>
                <a:latin typeface="Tahoma"/>
              </a:rPr>
              <a:t>Veeam Explorer </a:t>
            </a:r>
          </a:p>
          <a:p>
            <a:pPr>
              <a:defRPr/>
            </a:pPr>
            <a:r>
              <a:rPr lang="en-US" sz="1013" i="1">
                <a:solidFill>
                  <a:schemeClr val="bg1"/>
                </a:solidFill>
                <a:latin typeface="Tahoma"/>
              </a:rPr>
              <a:t>for Storage Snapshots</a:t>
            </a:r>
            <a:r>
              <a:rPr lang="en-US" sz="1013" i="1">
                <a:solidFill>
                  <a:schemeClr val="bg1"/>
                </a:solidFill>
                <a:latin typeface="Tahoma"/>
                <a:ea typeface="Tahoma"/>
                <a:cs typeface="Tahoma"/>
              </a:rPr>
              <a:t>*</a:t>
            </a:r>
            <a:endParaRPr lang="en-US" sz="825" i="1">
              <a:solidFill>
                <a:schemeClr val="bg1"/>
              </a:solidFill>
              <a:latin typeface="Tahoma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1B26323-5D7F-40C8-965C-38DE1D6D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083" y="1671020"/>
            <a:ext cx="369738" cy="36973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D053323-C30B-451E-B3C0-4D4356A99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2083" y="2726164"/>
            <a:ext cx="369738" cy="36973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37E3BA4-53F7-4AF0-81B8-845CD884EE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2083" y="3781309"/>
            <a:ext cx="369738" cy="36973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38C6F8F-E147-4BC8-8395-21B31825B0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5501" y="1671019"/>
            <a:ext cx="369738" cy="36973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44807541-47C1-4FF5-884E-EAC96F5F52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95501" y="2726163"/>
            <a:ext cx="369738" cy="36973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786876DA-8CF9-4C03-91C9-DBDB4642EE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95501" y="3781308"/>
            <a:ext cx="369738" cy="36973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ADD2E0-3D5E-4693-BF3D-7C5050E137AD}"/>
              </a:ext>
            </a:extLst>
          </p:cNvPr>
          <p:cNvSpPr txBox="1"/>
          <p:nvPr/>
        </p:nvSpPr>
        <p:spPr>
          <a:xfrm>
            <a:off x="1726880" y="4404136"/>
            <a:ext cx="6759378" cy="200055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defTabSz="514350">
              <a:defRPr/>
            </a:pPr>
            <a:r>
              <a:rPr lang="en-US" sz="700" i="1">
                <a:solidFill>
                  <a:schemeClr val="bg1"/>
                </a:solidFill>
                <a:latin typeface="Tahoma"/>
              </a:rPr>
              <a:t>*For a up-to-date list of Veeam Storage Partners, please visit </a:t>
            </a:r>
            <a:r>
              <a:rPr lang="en-GB" sz="700" i="1">
                <a:hlinkClick r:id="rId15"/>
              </a:rPr>
              <a:t>https://www.veeam.com/san-snapshots-explorer.html</a:t>
            </a:r>
            <a:endParaRPr lang="en-US" sz="700" i="1">
              <a:solidFill>
                <a:schemeClr val="bg1"/>
              </a:solidFill>
              <a:latin typeface="Tahoma"/>
            </a:endParaRPr>
          </a:p>
        </p:txBody>
      </p: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A0B7B80F-41D9-4BDD-B612-A6AB3D71E938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및 데이터베이스에 최적화된 복구를 제공하며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손쉬운 개별 오브젝트 및 데이터베이스 복구 제공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16478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1150;p52">
            <a:extLst>
              <a:ext uri="{FF2B5EF4-FFF2-40B4-BE49-F238E27FC236}">
                <a16:creationId xmlns:a16="http://schemas.microsoft.com/office/drawing/2014/main" id="{A965809B-94C6-4FBB-BC17-63D0FF9C06DC}"/>
              </a:ext>
            </a:extLst>
          </p:cNvPr>
          <p:cNvGrpSpPr/>
          <p:nvPr/>
        </p:nvGrpSpPr>
        <p:grpSpPr>
          <a:xfrm>
            <a:off x="1666783" y="1417477"/>
            <a:ext cx="493419" cy="493419"/>
            <a:chOff x="2496779" y="1417477"/>
            <a:chExt cx="493419" cy="493419"/>
          </a:xfrm>
          <a:noFill/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86B252-E9FD-497E-9DAE-5B7D24512FA2}"/>
                </a:ext>
              </a:extLst>
            </p:cNvPr>
            <p:cNvSpPr/>
            <p:nvPr/>
          </p:nvSpPr>
          <p:spPr>
            <a:xfrm>
              <a:off x="2495369" y="1417477"/>
              <a:ext cx="394735" cy="394735"/>
            </a:xfrm>
            <a:custGeom>
              <a:avLst/>
              <a:gdLst>
                <a:gd name="connsiteX0" fmla="*/ 397555 w 394735"/>
                <a:gd name="connsiteY0" fmla="*/ 398965 h 394735"/>
                <a:gd name="connsiteX1" fmla="*/ 0 w 394735"/>
                <a:gd name="connsiteY1" fmla="*/ 397555 h 394735"/>
                <a:gd name="connsiteX2" fmla="*/ 1410 w 394735"/>
                <a:gd name="connsiteY2" fmla="*/ 0 h 394735"/>
                <a:gd name="connsiteX3" fmla="*/ 398965 w 394735"/>
                <a:gd name="connsiteY3" fmla="*/ 1410 h 394735"/>
                <a:gd name="connsiteX4" fmla="*/ 397555 w 394735"/>
                <a:gd name="connsiteY4" fmla="*/ 398965 h 3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35" h="394735">
                  <a:moveTo>
                    <a:pt x="397555" y="398965"/>
                  </a:moveTo>
                  <a:lnTo>
                    <a:pt x="0" y="397555"/>
                  </a:lnTo>
                  <a:lnTo>
                    <a:pt x="1410" y="0"/>
                  </a:lnTo>
                  <a:lnTo>
                    <a:pt x="398965" y="1410"/>
                  </a:lnTo>
                  <a:lnTo>
                    <a:pt x="397555" y="398965"/>
                  </a:lnTo>
                  <a:close/>
                </a:path>
              </a:pathLst>
            </a:custGeom>
            <a:solidFill>
              <a:schemeClr val="bg1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2DB7587-FF97-4162-8E1E-06E18A29041B}"/>
                </a:ext>
              </a:extLst>
            </p:cNvPr>
            <p:cNvSpPr/>
            <p:nvPr/>
          </p:nvSpPr>
          <p:spPr>
            <a:xfrm>
              <a:off x="2577136" y="1558454"/>
              <a:ext cx="98684" cy="112781"/>
            </a:xfrm>
            <a:custGeom>
              <a:avLst/>
              <a:gdLst>
                <a:gd name="connsiteX0" fmla="*/ 35244 w 98683"/>
                <a:gd name="connsiteY0" fmla="*/ 115601 h 112781"/>
                <a:gd name="connsiteX1" fmla="*/ 0 w 98683"/>
                <a:gd name="connsiteY1" fmla="*/ 0 h 112781"/>
                <a:gd name="connsiteX2" fmla="*/ 28195 w 98683"/>
                <a:gd name="connsiteY2" fmla="*/ 0 h 112781"/>
                <a:gd name="connsiteX3" fmla="*/ 40883 w 98683"/>
                <a:gd name="connsiteY3" fmla="*/ 49342 h 112781"/>
                <a:gd name="connsiteX4" fmla="*/ 50752 w 98683"/>
                <a:gd name="connsiteY4" fmla="*/ 90225 h 112781"/>
                <a:gd name="connsiteX5" fmla="*/ 50752 w 98683"/>
                <a:gd name="connsiteY5" fmla="*/ 90225 h 112781"/>
                <a:gd name="connsiteX6" fmla="*/ 60620 w 98683"/>
                <a:gd name="connsiteY6" fmla="*/ 49342 h 112781"/>
                <a:gd name="connsiteX7" fmla="*/ 74718 w 98683"/>
                <a:gd name="connsiteY7" fmla="*/ 0 h 112781"/>
                <a:gd name="connsiteX8" fmla="*/ 101503 w 98683"/>
                <a:gd name="connsiteY8" fmla="*/ 0 h 112781"/>
                <a:gd name="connsiteX9" fmla="*/ 63440 w 98683"/>
                <a:gd name="connsiteY9" fmla="*/ 115601 h 112781"/>
                <a:gd name="connsiteX10" fmla="*/ 35244 w 98683"/>
                <a:gd name="connsiteY10" fmla="*/ 115601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683" h="112781">
                  <a:moveTo>
                    <a:pt x="35244" y="115601"/>
                  </a:moveTo>
                  <a:lnTo>
                    <a:pt x="0" y="0"/>
                  </a:lnTo>
                  <a:lnTo>
                    <a:pt x="28195" y="0"/>
                  </a:lnTo>
                  <a:lnTo>
                    <a:pt x="40883" y="49342"/>
                  </a:lnTo>
                  <a:cubicBezTo>
                    <a:pt x="45113" y="63440"/>
                    <a:pt x="47932" y="77537"/>
                    <a:pt x="50752" y="90225"/>
                  </a:cubicBezTo>
                  <a:lnTo>
                    <a:pt x="50752" y="90225"/>
                  </a:lnTo>
                  <a:cubicBezTo>
                    <a:pt x="53571" y="77537"/>
                    <a:pt x="57801" y="62030"/>
                    <a:pt x="60620" y="49342"/>
                  </a:cubicBezTo>
                  <a:lnTo>
                    <a:pt x="74718" y="0"/>
                  </a:lnTo>
                  <a:lnTo>
                    <a:pt x="101503" y="0"/>
                  </a:lnTo>
                  <a:lnTo>
                    <a:pt x="63440" y="115601"/>
                  </a:lnTo>
                  <a:lnTo>
                    <a:pt x="35244" y="115601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5299232-EFB0-4B45-AF26-F526AE8ECD9F}"/>
                </a:ext>
              </a:extLst>
            </p:cNvPr>
            <p:cNvSpPr/>
            <p:nvPr/>
          </p:nvSpPr>
          <p:spPr>
            <a:xfrm>
              <a:off x="2688508" y="1558454"/>
              <a:ext cx="112781" cy="112781"/>
            </a:xfrm>
            <a:custGeom>
              <a:avLst/>
              <a:gdLst>
                <a:gd name="connsiteX0" fmla="*/ 97274 w 112781"/>
                <a:gd name="connsiteY0" fmla="*/ 73308 h 112781"/>
                <a:gd name="connsiteX1" fmla="*/ 95864 w 112781"/>
                <a:gd name="connsiteY1" fmla="*/ 26786 h 112781"/>
                <a:gd name="connsiteX2" fmla="*/ 95864 w 112781"/>
                <a:gd name="connsiteY2" fmla="*/ 26786 h 112781"/>
                <a:gd name="connsiteX3" fmla="*/ 83176 w 112781"/>
                <a:gd name="connsiteY3" fmla="*/ 71898 h 112781"/>
                <a:gd name="connsiteX4" fmla="*/ 69079 w 112781"/>
                <a:gd name="connsiteY4" fmla="*/ 117011 h 112781"/>
                <a:gd name="connsiteX5" fmla="*/ 49342 w 112781"/>
                <a:gd name="connsiteY5" fmla="*/ 117011 h 112781"/>
                <a:gd name="connsiteX6" fmla="*/ 38064 w 112781"/>
                <a:gd name="connsiteY6" fmla="*/ 71898 h 112781"/>
                <a:gd name="connsiteX7" fmla="*/ 28195 w 112781"/>
                <a:gd name="connsiteY7" fmla="*/ 26786 h 112781"/>
                <a:gd name="connsiteX8" fmla="*/ 28195 w 112781"/>
                <a:gd name="connsiteY8" fmla="*/ 26786 h 112781"/>
                <a:gd name="connsiteX9" fmla="*/ 26786 w 112781"/>
                <a:gd name="connsiteY9" fmla="*/ 73308 h 112781"/>
                <a:gd name="connsiteX10" fmla="*/ 23966 w 112781"/>
                <a:gd name="connsiteY10" fmla="*/ 115601 h 112781"/>
                <a:gd name="connsiteX11" fmla="*/ 0 w 112781"/>
                <a:gd name="connsiteY11" fmla="*/ 115601 h 112781"/>
                <a:gd name="connsiteX12" fmla="*/ 7049 w 112781"/>
                <a:gd name="connsiteY12" fmla="*/ 0 h 112781"/>
                <a:gd name="connsiteX13" fmla="*/ 40883 w 112781"/>
                <a:gd name="connsiteY13" fmla="*/ 0 h 112781"/>
                <a:gd name="connsiteX14" fmla="*/ 52161 w 112781"/>
                <a:gd name="connsiteY14" fmla="*/ 36654 h 112781"/>
                <a:gd name="connsiteX15" fmla="*/ 62030 w 112781"/>
                <a:gd name="connsiteY15" fmla="*/ 76128 h 112781"/>
                <a:gd name="connsiteX16" fmla="*/ 62030 w 112781"/>
                <a:gd name="connsiteY16" fmla="*/ 76128 h 112781"/>
                <a:gd name="connsiteX17" fmla="*/ 73308 w 112781"/>
                <a:gd name="connsiteY17" fmla="*/ 36654 h 112781"/>
                <a:gd name="connsiteX18" fmla="*/ 84586 w 112781"/>
                <a:gd name="connsiteY18" fmla="*/ 0 h 112781"/>
                <a:gd name="connsiteX19" fmla="*/ 117011 w 112781"/>
                <a:gd name="connsiteY19" fmla="*/ 0 h 112781"/>
                <a:gd name="connsiteX20" fmla="*/ 122650 w 112781"/>
                <a:gd name="connsiteY20" fmla="*/ 115601 h 112781"/>
                <a:gd name="connsiteX21" fmla="*/ 98684 w 112781"/>
                <a:gd name="connsiteY21" fmla="*/ 115601 h 112781"/>
                <a:gd name="connsiteX22" fmla="*/ 97274 w 112781"/>
                <a:gd name="connsiteY22" fmla="*/ 73308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81" h="112781">
                  <a:moveTo>
                    <a:pt x="97274" y="73308"/>
                  </a:moveTo>
                  <a:cubicBezTo>
                    <a:pt x="97274" y="59210"/>
                    <a:pt x="95864" y="39474"/>
                    <a:pt x="95864" y="26786"/>
                  </a:cubicBezTo>
                  <a:lnTo>
                    <a:pt x="95864" y="26786"/>
                  </a:lnTo>
                  <a:cubicBezTo>
                    <a:pt x="91635" y="39474"/>
                    <a:pt x="87406" y="57801"/>
                    <a:pt x="83176" y="71898"/>
                  </a:cubicBezTo>
                  <a:lnTo>
                    <a:pt x="69079" y="117011"/>
                  </a:lnTo>
                  <a:lnTo>
                    <a:pt x="49342" y="117011"/>
                  </a:lnTo>
                  <a:lnTo>
                    <a:pt x="38064" y="71898"/>
                  </a:lnTo>
                  <a:cubicBezTo>
                    <a:pt x="35244" y="57801"/>
                    <a:pt x="31015" y="39474"/>
                    <a:pt x="28195" y="26786"/>
                  </a:cubicBezTo>
                  <a:lnTo>
                    <a:pt x="28195" y="26786"/>
                  </a:lnTo>
                  <a:cubicBezTo>
                    <a:pt x="28195" y="39474"/>
                    <a:pt x="26786" y="59210"/>
                    <a:pt x="26786" y="73308"/>
                  </a:cubicBezTo>
                  <a:lnTo>
                    <a:pt x="23966" y="115601"/>
                  </a:lnTo>
                  <a:lnTo>
                    <a:pt x="0" y="115601"/>
                  </a:lnTo>
                  <a:lnTo>
                    <a:pt x="7049" y="0"/>
                  </a:lnTo>
                  <a:lnTo>
                    <a:pt x="40883" y="0"/>
                  </a:lnTo>
                  <a:lnTo>
                    <a:pt x="52161" y="36654"/>
                  </a:lnTo>
                  <a:cubicBezTo>
                    <a:pt x="56391" y="49342"/>
                    <a:pt x="59210" y="63440"/>
                    <a:pt x="62030" y="76128"/>
                  </a:cubicBezTo>
                  <a:lnTo>
                    <a:pt x="62030" y="76128"/>
                  </a:lnTo>
                  <a:cubicBezTo>
                    <a:pt x="64849" y="63440"/>
                    <a:pt x="69079" y="49342"/>
                    <a:pt x="73308" y="36654"/>
                  </a:cubicBezTo>
                  <a:lnTo>
                    <a:pt x="84586" y="0"/>
                  </a:lnTo>
                  <a:lnTo>
                    <a:pt x="117011" y="0"/>
                  </a:lnTo>
                  <a:lnTo>
                    <a:pt x="122650" y="115601"/>
                  </a:lnTo>
                  <a:lnTo>
                    <a:pt x="98684" y="115601"/>
                  </a:lnTo>
                  <a:lnTo>
                    <a:pt x="97274" y="73308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0F9660-8536-417D-BD10-EF621D6D0741}"/>
                </a:ext>
              </a:extLst>
            </p:cNvPr>
            <p:cNvSpPr/>
            <p:nvPr/>
          </p:nvSpPr>
          <p:spPr>
            <a:xfrm>
              <a:off x="2790011" y="1714938"/>
              <a:ext cx="183270" cy="183270"/>
            </a:xfrm>
            <a:custGeom>
              <a:avLst/>
              <a:gdLst>
                <a:gd name="connsiteX0" fmla="*/ 191729 w 183269"/>
                <a:gd name="connsiteY0" fmla="*/ 95864 h 183269"/>
                <a:gd name="connsiteX1" fmla="*/ 95864 w 183269"/>
                <a:gd name="connsiteY1" fmla="*/ 191729 h 183269"/>
                <a:gd name="connsiteX2" fmla="*/ 0 w 183269"/>
                <a:gd name="connsiteY2" fmla="*/ 95864 h 183269"/>
                <a:gd name="connsiteX3" fmla="*/ 95864 w 183269"/>
                <a:gd name="connsiteY3" fmla="*/ 0 h 183269"/>
                <a:gd name="connsiteX4" fmla="*/ 191729 w 183269"/>
                <a:gd name="connsiteY4" fmla="*/ 95864 h 1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183269">
                  <a:moveTo>
                    <a:pt x="191729" y="95864"/>
                  </a:moveTo>
                  <a:cubicBezTo>
                    <a:pt x="191729" y="149435"/>
                    <a:pt x="149435" y="191729"/>
                    <a:pt x="95864" y="191729"/>
                  </a:cubicBezTo>
                  <a:cubicBezTo>
                    <a:pt x="42293" y="191729"/>
                    <a:pt x="0" y="149435"/>
                    <a:pt x="0" y="95864"/>
                  </a:cubicBezTo>
                  <a:cubicBezTo>
                    <a:pt x="0" y="42293"/>
                    <a:pt x="42293" y="0"/>
                    <a:pt x="95864" y="0"/>
                  </a:cubicBezTo>
                  <a:cubicBezTo>
                    <a:pt x="149435" y="0"/>
                    <a:pt x="191729" y="42293"/>
                    <a:pt x="191729" y="95864"/>
                  </a:cubicBezTo>
                  <a:close/>
                </a:path>
              </a:pathLst>
            </a:custGeom>
            <a:solidFill>
              <a:srgbClr val="DF8C42"/>
            </a:solidFill>
            <a:ln w="69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C270B8C-5406-4D49-B3D5-04FCE3C42025}"/>
                </a:ext>
              </a:extLst>
            </p:cNvPr>
            <p:cNvSpPr/>
            <p:nvPr/>
          </p:nvSpPr>
          <p:spPr>
            <a:xfrm>
              <a:off x="2856270" y="1765690"/>
              <a:ext cx="70488" cy="84586"/>
            </a:xfrm>
            <a:custGeom>
              <a:avLst/>
              <a:gdLst>
                <a:gd name="connsiteX0" fmla="*/ 0 w 70488"/>
                <a:gd name="connsiteY0" fmla="*/ 0 h 84586"/>
                <a:gd name="connsiteX1" fmla="*/ 0 w 70488"/>
                <a:gd name="connsiteY1" fmla="*/ 87406 h 84586"/>
                <a:gd name="connsiteX2" fmla="*/ 76128 w 70488"/>
                <a:gd name="connsiteY2" fmla="*/ 43703 h 8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8" h="84586">
                  <a:moveTo>
                    <a:pt x="0" y="0"/>
                  </a:moveTo>
                  <a:lnTo>
                    <a:pt x="0" y="87406"/>
                  </a:lnTo>
                  <a:lnTo>
                    <a:pt x="76128" y="43703"/>
                  </a:lnTo>
                  <a:close/>
                </a:path>
              </a:pathLst>
            </a:custGeom>
            <a:noFill/>
            <a:ln w="1040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45" name="Google Shape;1137;p52">
            <a:extLst>
              <a:ext uri="{FF2B5EF4-FFF2-40B4-BE49-F238E27FC236}">
                <a16:creationId xmlns:a16="http://schemas.microsoft.com/office/drawing/2014/main" id="{17DD8694-0674-46D1-BA40-B576C918DCB5}"/>
              </a:ext>
            </a:extLst>
          </p:cNvPr>
          <p:cNvCxnSpPr/>
          <p:nvPr/>
        </p:nvCxnSpPr>
        <p:spPr>
          <a:xfrm rot="10800000">
            <a:off x="1837890" y="1817841"/>
            <a:ext cx="0" cy="1197790"/>
          </a:xfrm>
          <a:prstGeom prst="straightConnector1">
            <a:avLst/>
          </a:prstGeom>
          <a:noFill/>
          <a:ln w="22225" cap="flat" cmpd="sng">
            <a:solidFill>
              <a:srgbClr val="9D9D9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1138;p52">
            <a:extLst>
              <a:ext uri="{FF2B5EF4-FFF2-40B4-BE49-F238E27FC236}">
                <a16:creationId xmlns:a16="http://schemas.microsoft.com/office/drawing/2014/main" id="{94249ACA-3732-4D61-BF00-850BC3C47558}"/>
              </a:ext>
            </a:extLst>
          </p:cNvPr>
          <p:cNvCxnSpPr/>
          <p:nvPr/>
        </p:nvCxnSpPr>
        <p:spPr>
          <a:xfrm rot="10800000">
            <a:off x="1837890" y="1809035"/>
            <a:ext cx="0" cy="1707884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1139;p52">
            <a:extLst>
              <a:ext uri="{FF2B5EF4-FFF2-40B4-BE49-F238E27FC236}">
                <a16:creationId xmlns:a16="http://schemas.microsoft.com/office/drawing/2014/main" id="{D5BF170A-EBD8-4F54-90DF-70A12F8AF380}"/>
              </a:ext>
            </a:extLst>
          </p:cNvPr>
          <p:cNvCxnSpPr/>
          <p:nvPr/>
        </p:nvCxnSpPr>
        <p:spPr>
          <a:xfrm rot="10800000">
            <a:off x="898229" y="1817841"/>
            <a:ext cx="0" cy="119779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1140;p52">
            <a:extLst>
              <a:ext uri="{FF2B5EF4-FFF2-40B4-BE49-F238E27FC236}">
                <a16:creationId xmlns:a16="http://schemas.microsoft.com/office/drawing/2014/main" id="{0E176912-6C40-4AEF-8FF5-5FC295E3084A}"/>
              </a:ext>
            </a:extLst>
          </p:cNvPr>
          <p:cNvCxnSpPr/>
          <p:nvPr/>
        </p:nvCxnSpPr>
        <p:spPr>
          <a:xfrm rot="10800000">
            <a:off x="1367332" y="1817841"/>
            <a:ext cx="0" cy="119779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" name="Google Shape;1141;p52">
            <a:extLst>
              <a:ext uri="{FF2B5EF4-FFF2-40B4-BE49-F238E27FC236}">
                <a16:creationId xmlns:a16="http://schemas.microsoft.com/office/drawing/2014/main" id="{03EE9699-C61A-45E9-AB1F-3BD2CE365821}"/>
              </a:ext>
            </a:extLst>
          </p:cNvPr>
          <p:cNvSpPr/>
          <p:nvPr/>
        </p:nvSpPr>
        <p:spPr>
          <a:xfrm rot="10800000">
            <a:off x="5333302" y="3744183"/>
            <a:ext cx="1524688" cy="104848"/>
          </a:xfrm>
          <a:prstGeom prst="triangle">
            <a:avLst>
              <a:gd name="adj" fmla="val 50000"/>
            </a:avLst>
          </a:prstGeom>
          <a:gradFill>
            <a:gsLst>
              <a:gs pos="100000">
                <a:srgbClr val="BFBFBF"/>
              </a:gs>
              <a:gs pos="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1142;p52">
            <a:extLst>
              <a:ext uri="{FF2B5EF4-FFF2-40B4-BE49-F238E27FC236}">
                <a16:creationId xmlns:a16="http://schemas.microsoft.com/office/drawing/2014/main" id="{955AB5B7-F1B5-4C86-AB03-0AFE3142DB00}"/>
              </a:ext>
            </a:extLst>
          </p:cNvPr>
          <p:cNvSpPr/>
          <p:nvPr/>
        </p:nvSpPr>
        <p:spPr>
          <a:xfrm>
            <a:off x="5062064" y="3467005"/>
            <a:ext cx="2067158" cy="2748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900" kern="0" dirty="0">
                <a:solidFill>
                  <a:schemeClr val="bg1"/>
                </a:solidFill>
                <a:latin typeface="Tahoma"/>
                <a:cs typeface="Tahoma"/>
                <a:sym typeface="Tahoma"/>
              </a:rPr>
              <a:t>압축 및 중복제거 데이터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1" name="Google Shape;1143;p52">
            <a:extLst>
              <a:ext uri="{FF2B5EF4-FFF2-40B4-BE49-F238E27FC236}">
                <a16:creationId xmlns:a16="http://schemas.microsoft.com/office/drawing/2014/main" id="{954C8799-D049-4890-AADD-CFF289BB2E58}"/>
              </a:ext>
            </a:extLst>
          </p:cNvPr>
          <p:cNvSpPr txBox="1"/>
          <p:nvPr/>
        </p:nvSpPr>
        <p:spPr>
          <a:xfrm>
            <a:off x="2978487" y="3304334"/>
            <a:ext cx="174440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Tahoma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vPower</a:t>
            </a:r>
            <a:r>
              <a:rPr kumimoji="0" lang="en-US" sz="900" b="0" i="0" u="none" strike="noStrike" kern="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®</a:t>
            </a:r>
            <a:endParaRPr kumimoji="0" sz="900" b="0" i="0" u="none" strike="noStrike" kern="0" cap="none" spc="0" normalizeH="0" baseline="300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" name="Google Shape;1144;p52">
            <a:extLst>
              <a:ext uri="{FF2B5EF4-FFF2-40B4-BE49-F238E27FC236}">
                <a16:creationId xmlns:a16="http://schemas.microsoft.com/office/drawing/2014/main" id="{1BC7DFE6-FDC2-4FF7-8008-F7DE02F938C3}"/>
              </a:ext>
            </a:extLst>
          </p:cNvPr>
          <p:cNvSpPr txBox="1"/>
          <p:nvPr/>
        </p:nvSpPr>
        <p:spPr>
          <a:xfrm>
            <a:off x="5248276" y="4416108"/>
            <a:ext cx="17051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백업 저장소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3" name="Google Shape;1145;p52">
            <a:extLst>
              <a:ext uri="{FF2B5EF4-FFF2-40B4-BE49-F238E27FC236}">
                <a16:creationId xmlns:a16="http://schemas.microsoft.com/office/drawing/2014/main" id="{E60857BF-019F-448E-AC1B-B6A0BD9CF34C}"/>
              </a:ext>
            </a:extLst>
          </p:cNvPr>
          <p:cNvSpPr txBox="1"/>
          <p:nvPr/>
        </p:nvSpPr>
        <p:spPr>
          <a:xfrm>
            <a:off x="354808" y="4426533"/>
            <a:ext cx="20321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운영 스토리지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54" name="Google Shape;1146;p52">
            <a:extLst>
              <a:ext uri="{FF2B5EF4-FFF2-40B4-BE49-F238E27FC236}">
                <a16:creationId xmlns:a16="http://schemas.microsoft.com/office/drawing/2014/main" id="{06839BE9-2DC2-4922-AE88-B62BFFAFA59B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586" y="2638656"/>
            <a:ext cx="1139623" cy="32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147;p52">
            <a:extLst>
              <a:ext uri="{FF2B5EF4-FFF2-40B4-BE49-F238E27FC236}">
                <a16:creationId xmlns:a16="http://schemas.microsoft.com/office/drawing/2014/main" id="{410FEAC2-F359-47F7-A5A6-A7026CC12320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621" y="3856176"/>
            <a:ext cx="461073" cy="57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149;p52">
            <a:extLst>
              <a:ext uri="{FF2B5EF4-FFF2-40B4-BE49-F238E27FC236}">
                <a16:creationId xmlns:a16="http://schemas.microsoft.com/office/drawing/2014/main" id="{ACC4406C-8238-44D4-9D50-CD3034F2655D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5107" y="3856176"/>
            <a:ext cx="461073" cy="57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1160;p52">
            <a:extLst>
              <a:ext uri="{FF2B5EF4-FFF2-40B4-BE49-F238E27FC236}">
                <a16:creationId xmlns:a16="http://schemas.microsoft.com/office/drawing/2014/main" id="{80CDA645-DAAC-42B4-8EBC-0BE2CB66D77E}"/>
              </a:ext>
            </a:extLst>
          </p:cNvPr>
          <p:cNvSpPr/>
          <p:nvPr/>
        </p:nvSpPr>
        <p:spPr>
          <a:xfrm rot="10800000">
            <a:off x="843128" y="3016483"/>
            <a:ext cx="1060330" cy="8510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ahoma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" name="Google Shape;1161;p52">
            <a:extLst>
              <a:ext uri="{FF2B5EF4-FFF2-40B4-BE49-F238E27FC236}">
                <a16:creationId xmlns:a16="http://schemas.microsoft.com/office/drawing/2014/main" id="{7BA605D5-AD30-4487-B5C7-00B35C363CA4}"/>
              </a:ext>
            </a:extLst>
          </p:cNvPr>
          <p:cNvSpPr txBox="1"/>
          <p:nvPr/>
        </p:nvSpPr>
        <p:spPr>
          <a:xfrm>
            <a:off x="2874321" y="3902496"/>
            <a:ext cx="195273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Tahoma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온라인 마이그레이션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60" name="Google Shape;1162;p52">
            <a:extLst>
              <a:ext uri="{FF2B5EF4-FFF2-40B4-BE49-F238E27FC236}">
                <a16:creationId xmlns:a16="http://schemas.microsoft.com/office/drawing/2014/main" id="{DD59AED0-D681-41DB-8ADA-4BC1DAF1E3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8622" y="1697832"/>
            <a:ext cx="211140" cy="207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1163;p52">
            <a:extLst>
              <a:ext uri="{FF2B5EF4-FFF2-40B4-BE49-F238E27FC236}">
                <a16:creationId xmlns:a16="http://schemas.microsoft.com/office/drawing/2014/main" id="{55DA4B96-CCCA-44A6-80DF-D24C670E1DCC}"/>
              </a:ext>
            </a:extLst>
          </p:cNvPr>
          <p:cNvGrpSpPr/>
          <p:nvPr/>
        </p:nvGrpSpPr>
        <p:grpSpPr>
          <a:xfrm>
            <a:off x="3268216" y="1545629"/>
            <a:ext cx="1288302" cy="1234440"/>
            <a:chOff x="4143577" y="1317535"/>
            <a:chExt cx="1288302" cy="1234440"/>
          </a:xfrm>
        </p:grpSpPr>
        <p:sp>
          <p:nvSpPr>
            <p:cNvPr id="62" name="Google Shape;1164;p52">
              <a:extLst>
                <a:ext uri="{FF2B5EF4-FFF2-40B4-BE49-F238E27FC236}">
                  <a16:creationId xmlns:a16="http://schemas.microsoft.com/office/drawing/2014/main" id="{F60FF577-FBCC-4ECA-B9F4-1584532844F0}"/>
                </a:ext>
              </a:extLst>
            </p:cNvPr>
            <p:cNvSpPr txBox="1"/>
            <p:nvPr/>
          </p:nvSpPr>
          <p:spPr>
            <a:xfrm>
              <a:off x="4143577" y="1517115"/>
              <a:ext cx="1288302" cy="407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Tahoma"/>
                <a:buNone/>
                <a:tabLst/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수분 이내 </a:t>
              </a:r>
              <a:r>
                <a:rPr lang="en-US" altLang="ko-KR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VM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Tahoma"/>
                <a:buNone/>
                <a:tabLst/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즉시 가동</a:t>
              </a:r>
              <a:r>
                <a:rPr lang="en-US" altLang="ko-KR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!!!</a:t>
              </a:r>
              <a:endParaRPr kumimoji="0" sz="9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cs typeface="Tahoma" panose="020B0604030504040204" pitchFamily="34" charset="0"/>
                <a:sym typeface="Arial"/>
              </a:endParaRPr>
            </a:p>
          </p:txBody>
        </p:sp>
        <p:sp>
          <p:nvSpPr>
            <p:cNvPr id="64" name="Google Shape;1166;p52">
              <a:extLst>
                <a:ext uri="{FF2B5EF4-FFF2-40B4-BE49-F238E27FC236}">
                  <a16:creationId xmlns:a16="http://schemas.microsoft.com/office/drawing/2014/main" id="{B22B9DC1-B31C-476B-B33A-21F24D1DBFA0}"/>
                </a:ext>
              </a:extLst>
            </p:cNvPr>
            <p:cNvSpPr/>
            <p:nvPr/>
          </p:nvSpPr>
          <p:spPr>
            <a:xfrm>
              <a:off x="4170508" y="1317535"/>
              <a:ext cx="1234440" cy="1234440"/>
            </a:xfrm>
            <a:prstGeom prst="roundRect">
              <a:avLst>
                <a:gd name="adj" fmla="val 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ahoma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66" name="Google Shape;1168;p52">
            <a:extLst>
              <a:ext uri="{FF2B5EF4-FFF2-40B4-BE49-F238E27FC236}">
                <a16:creationId xmlns:a16="http://schemas.microsoft.com/office/drawing/2014/main" id="{E20AD52D-BDB2-47C8-A795-2B45AE8AAE13}"/>
              </a:ext>
            </a:extLst>
          </p:cNvPr>
          <p:cNvCxnSpPr>
            <a:stCxn id="56" idx="1"/>
          </p:cNvCxnSpPr>
          <p:nvPr/>
        </p:nvCxnSpPr>
        <p:spPr>
          <a:xfrm flipH="1">
            <a:off x="1708815" y="4141602"/>
            <a:ext cx="4107000" cy="630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1169;p52">
            <a:extLst>
              <a:ext uri="{FF2B5EF4-FFF2-40B4-BE49-F238E27FC236}">
                <a16:creationId xmlns:a16="http://schemas.microsoft.com/office/drawing/2014/main" id="{D3177C6C-680A-41C7-A321-25DECFD0A127}"/>
              </a:ext>
            </a:extLst>
          </p:cNvPr>
          <p:cNvCxnSpPr/>
          <p:nvPr/>
        </p:nvCxnSpPr>
        <p:spPr>
          <a:xfrm rot="10800000">
            <a:off x="1837890" y="3516919"/>
            <a:ext cx="3479321" cy="0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Picture 2">
            <a:extLst>
              <a:ext uri="{FF2B5EF4-FFF2-40B4-BE49-F238E27FC236}">
                <a16:creationId xmlns:a16="http://schemas.microsoft.com/office/drawing/2014/main" id="{90DAD0E6-3B2C-4F43-973A-4D042975B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68" y="2052255"/>
            <a:ext cx="1366442" cy="783205"/>
          </a:xfrm>
          <a:prstGeom prst="rect">
            <a:avLst/>
          </a:prstGeom>
        </p:spPr>
      </p:pic>
      <p:pic>
        <p:nvPicPr>
          <p:cNvPr id="73" name="Google Shape;1148;p52">
            <a:extLst>
              <a:ext uri="{FF2B5EF4-FFF2-40B4-BE49-F238E27FC236}">
                <a16:creationId xmlns:a16="http://schemas.microsoft.com/office/drawing/2014/main" id="{11D4589C-AB3E-4315-8C58-166C11E59FE2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350" y="2692666"/>
            <a:ext cx="1139623" cy="3298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C296CF8-0086-4213-9FC8-1E348B5A49A3}"/>
              </a:ext>
            </a:extLst>
          </p:cNvPr>
          <p:cNvSpPr/>
          <p:nvPr/>
        </p:nvSpPr>
        <p:spPr bwMode="auto">
          <a:xfrm>
            <a:off x="5340340" y="2977211"/>
            <a:ext cx="1517650" cy="758309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6" name="Graphic 73">
            <a:extLst>
              <a:ext uri="{FF2B5EF4-FFF2-40B4-BE49-F238E27FC236}">
                <a16:creationId xmlns:a16="http://schemas.microsoft.com/office/drawing/2014/main" id="{97A6772D-6DF1-4204-AC74-0A94E797875D}"/>
              </a:ext>
            </a:extLst>
          </p:cNvPr>
          <p:cNvGrpSpPr/>
          <p:nvPr/>
        </p:nvGrpSpPr>
        <p:grpSpPr>
          <a:xfrm>
            <a:off x="5953933" y="3002129"/>
            <a:ext cx="336896" cy="469248"/>
            <a:chOff x="6783929" y="3002129"/>
            <a:chExt cx="336896" cy="469248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CE347A3-7EF0-44E4-8A35-91AB2D9C29B8}"/>
                </a:ext>
              </a:extLst>
            </p:cNvPr>
            <p:cNvSpPr/>
            <p:nvPr/>
          </p:nvSpPr>
          <p:spPr>
            <a:xfrm>
              <a:off x="6783929" y="3002129"/>
              <a:ext cx="336896" cy="469248"/>
            </a:xfrm>
            <a:custGeom>
              <a:avLst/>
              <a:gdLst>
                <a:gd name="connsiteX0" fmla="*/ 340506 w 336896"/>
                <a:gd name="connsiteY0" fmla="*/ 85427 h 469248"/>
                <a:gd name="connsiteX1" fmla="*/ 340506 w 336896"/>
                <a:gd name="connsiteY1" fmla="*/ 471654 h 469248"/>
                <a:gd name="connsiteX2" fmla="*/ 0 w 336896"/>
                <a:gd name="connsiteY2" fmla="*/ 471654 h 469248"/>
                <a:gd name="connsiteX3" fmla="*/ 0 w 336896"/>
                <a:gd name="connsiteY3" fmla="*/ 0 h 469248"/>
                <a:gd name="connsiteX4" fmla="*/ 257485 w 336896"/>
                <a:gd name="connsiteY4" fmla="*/ 0 h 4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896" h="469248">
                  <a:moveTo>
                    <a:pt x="340506" y="85427"/>
                  </a:moveTo>
                  <a:lnTo>
                    <a:pt x="340506" y="471654"/>
                  </a:lnTo>
                  <a:lnTo>
                    <a:pt x="0" y="471654"/>
                  </a:lnTo>
                  <a:lnTo>
                    <a:pt x="0" y="0"/>
                  </a:lnTo>
                  <a:lnTo>
                    <a:pt x="257485" y="0"/>
                  </a:lnTo>
                  <a:close/>
                </a:path>
              </a:pathLst>
            </a:custGeom>
            <a:solidFill>
              <a:schemeClr val="bg1"/>
            </a:solidFill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E4CAA73-4A84-4646-8332-988E6522672B}"/>
                </a:ext>
              </a:extLst>
            </p:cNvPr>
            <p:cNvSpPr/>
            <p:nvPr/>
          </p:nvSpPr>
          <p:spPr>
            <a:xfrm>
              <a:off x="7032991" y="3032209"/>
              <a:ext cx="60160" cy="60160"/>
            </a:xfrm>
            <a:custGeom>
              <a:avLst/>
              <a:gdLst>
                <a:gd name="connsiteX0" fmla="*/ 63770 w 60160"/>
                <a:gd name="connsiteY0" fmla="*/ 64973 h 60160"/>
                <a:gd name="connsiteX1" fmla="*/ 0 w 60160"/>
                <a:gd name="connsiteY1" fmla="*/ 64973 h 60160"/>
                <a:gd name="connsiteX2" fmla="*/ 0 w 60160"/>
                <a:gd name="connsiteY2" fmla="*/ 0 h 60160"/>
                <a:gd name="connsiteX3" fmla="*/ 63770 w 60160"/>
                <a:gd name="connsiteY3" fmla="*/ 64973 h 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60" h="60160">
                  <a:moveTo>
                    <a:pt x="63770" y="64973"/>
                  </a:moveTo>
                  <a:lnTo>
                    <a:pt x="0" y="64973"/>
                  </a:lnTo>
                  <a:lnTo>
                    <a:pt x="0" y="0"/>
                  </a:lnTo>
                  <a:cubicBezTo>
                    <a:pt x="0" y="0"/>
                    <a:pt x="64973" y="64973"/>
                    <a:pt x="63770" y="64973"/>
                  </a:cubicBezTo>
                  <a:close/>
                </a:path>
              </a:pathLst>
            </a:custGeom>
            <a:solidFill>
              <a:srgbClr val="003738"/>
            </a:solidFill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93F788A-DF19-4589-AAC6-E2688B720284}"/>
                </a:ext>
              </a:extLst>
            </p:cNvPr>
            <p:cNvSpPr/>
            <p:nvPr/>
          </p:nvSpPr>
          <p:spPr>
            <a:xfrm>
              <a:off x="6850105" y="3228331"/>
              <a:ext cx="60160" cy="60160"/>
            </a:xfrm>
            <a:custGeom>
              <a:avLst/>
              <a:gdLst>
                <a:gd name="connsiteX0" fmla="*/ 14438 w 60160"/>
                <a:gd name="connsiteY0" fmla="*/ 61363 h 60160"/>
                <a:gd name="connsiteX1" fmla="*/ 60160 w 60160"/>
                <a:gd name="connsiteY1" fmla="*/ 18048 h 60160"/>
                <a:gd name="connsiteX2" fmla="*/ 0 w 60160"/>
                <a:gd name="connsiteY2" fmla="*/ 0 h 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60" h="60160">
                  <a:moveTo>
                    <a:pt x="14438" y="61363"/>
                  </a:moveTo>
                  <a:lnTo>
                    <a:pt x="60160" y="18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738"/>
            </a:solidFill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296253B-04FE-4064-9116-CDFEA36F0B40}"/>
                </a:ext>
              </a:extLst>
            </p:cNvPr>
            <p:cNvSpPr/>
            <p:nvPr/>
          </p:nvSpPr>
          <p:spPr>
            <a:xfrm>
              <a:off x="6871763" y="3186219"/>
              <a:ext cx="180480" cy="180480"/>
            </a:xfrm>
            <a:custGeom>
              <a:avLst/>
              <a:gdLst>
                <a:gd name="connsiteX0" fmla="*/ 0 w 180480"/>
                <a:gd name="connsiteY0" fmla="*/ 64973 h 180480"/>
                <a:gd name="connsiteX1" fmla="*/ 91443 w 180480"/>
                <a:gd name="connsiteY1" fmla="*/ 0 h 180480"/>
                <a:gd name="connsiteX2" fmla="*/ 187699 w 180480"/>
                <a:gd name="connsiteY2" fmla="*/ 96256 h 180480"/>
                <a:gd name="connsiteX3" fmla="*/ 91443 w 180480"/>
                <a:gd name="connsiteY3" fmla="*/ 192512 h 180480"/>
                <a:gd name="connsiteX4" fmla="*/ 21658 w 180480"/>
                <a:gd name="connsiteY4" fmla="*/ 162432 h 1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480" h="180480">
                  <a:moveTo>
                    <a:pt x="0" y="64973"/>
                  </a:moveTo>
                  <a:cubicBezTo>
                    <a:pt x="13235" y="26470"/>
                    <a:pt x="50534" y="0"/>
                    <a:pt x="91443" y="0"/>
                  </a:cubicBezTo>
                  <a:cubicBezTo>
                    <a:pt x="144384" y="0"/>
                    <a:pt x="187699" y="43315"/>
                    <a:pt x="187699" y="96256"/>
                  </a:cubicBezTo>
                  <a:cubicBezTo>
                    <a:pt x="187699" y="149197"/>
                    <a:pt x="144384" y="192512"/>
                    <a:pt x="91443" y="192512"/>
                  </a:cubicBezTo>
                  <a:cubicBezTo>
                    <a:pt x="64973" y="192512"/>
                    <a:pt x="39706" y="181683"/>
                    <a:pt x="21658" y="162432"/>
                  </a:cubicBezTo>
                </a:path>
              </a:pathLst>
            </a:custGeom>
            <a:noFill/>
            <a:ln w="8930" cap="flat">
              <a:solidFill>
                <a:srgbClr val="0037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" name="Google Shape;1150;p52">
            <a:extLst>
              <a:ext uri="{FF2B5EF4-FFF2-40B4-BE49-F238E27FC236}">
                <a16:creationId xmlns:a16="http://schemas.microsoft.com/office/drawing/2014/main" id="{470EC910-BA6D-4E13-94E0-D62149C938E0}"/>
              </a:ext>
            </a:extLst>
          </p:cNvPr>
          <p:cNvGrpSpPr/>
          <p:nvPr/>
        </p:nvGrpSpPr>
        <p:grpSpPr>
          <a:xfrm>
            <a:off x="702459" y="1414308"/>
            <a:ext cx="493414" cy="493414"/>
            <a:chOff x="1532455" y="1414308"/>
            <a:chExt cx="493414" cy="493414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E25826-7B72-47E8-8ACE-EC2A8C25D575}"/>
                </a:ext>
              </a:extLst>
            </p:cNvPr>
            <p:cNvSpPr/>
            <p:nvPr/>
          </p:nvSpPr>
          <p:spPr>
            <a:xfrm>
              <a:off x="1531045" y="1414308"/>
              <a:ext cx="394731" cy="394731"/>
            </a:xfrm>
            <a:custGeom>
              <a:avLst/>
              <a:gdLst>
                <a:gd name="connsiteX0" fmla="*/ 397551 w 394731"/>
                <a:gd name="connsiteY0" fmla="*/ 398960 h 394731"/>
                <a:gd name="connsiteX1" fmla="*/ 0 w 394731"/>
                <a:gd name="connsiteY1" fmla="*/ 397551 h 394731"/>
                <a:gd name="connsiteX2" fmla="*/ 1410 w 394731"/>
                <a:gd name="connsiteY2" fmla="*/ 0 h 394731"/>
                <a:gd name="connsiteX3" fmla="*/ 398960 w 394731"/>
                <a:gd name="connsiteY3" fmla="*/ 1410 h 394731"/>
                <a:gd name="connsiteX4" fmla="*/ 397551 w 394731"/>
                <a:gd name="connsiteY4" fmla="*/ 398960 h 39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31" h="394731">
                  <a:moveTo>
                    <a:pt x="397551" y="398960"/>
                  </a:moveTo>
                  <a:lnTo>
                    <a:pt x="0" y="397551"/>
                  </a:lnTo>
                  <a:lnTo>
                    <a:pt x="1410" y="0"/>
                  </a:lnTo>
                  <a:lnTo>
                    <a:pt x="398960" y="1410"/>
                  </a:lnTo>
                  <a:lnTo>
                    <a:pt x="397551" y="398960"/>
                  </a:lnTo>
                  <a:close/>
                </a:path>
              </a:pathLst>
            </a:custGeom>
            <a:solidFill>
              <a:schemeClr val="bg1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AD395D-DBD3-4710-A773-4A0CDDB14F36}"/>
                </a:ext>
              </a:extLst>
            </p:cNvPr>
            <p:cNvSpPr/>
            <p:nvPr/>
          </p:nvSpPr>
          <p:spPr>
            <a:xfrm>
              <a:off x="1612811" y="1555283"/>
              <a:ext cx="98683" cy="112780"/>
            </a:xfrm>
            <a:custGeom>
              <a:avLst/>
              <a:gdLst>
                <a:gd name="connsiteX0" fmla="*/ 35244 w 98682"/>
                <a:gd name="connsiteY0" fmla="*/ 115600 h 112780"/>
                <a:gd name="connsiteX1" fmla="*/ 0 w 98682"/>
                <a:gd name="connsiteY1" fmla="*/ 0 h 112780"/>
                <a:gd name="connsiteX2" fmla="*/ 28195 w 98682"/>
                <a:gd name="connsiteY2" fmla="*/ 0 h 112780"/>
                <a:gd name="connsiteX3" fmla="*/ 40883 w 98682"/>
                <a:gd name="connsiteY3" fmla="*/ 49341 h 112780"/>
                <a:gd name="connsiteX4" fmla="*/ 50751 w 98682"/>
                <a:gd name="connsiteY4" fmla="*/ 90224 h 112780"/>
                <a:gd name="connsiteX5" fmla="*/ 50751 w 98682"/>
                <a:gd name="connsiteY5" fmla="*/ 90224 h 112780"/>
                <a:gd name="connsiteX6" fmla="*/ 60619 w 98682"/>
                <a:gd name="connsiteY6" fmla="*/ 49341 h 112780"/>
                <a:gd name="connsiteX7" fmla="*/ 74717 w 98682"/>
                <a:gd name="connsiteY7" fmla="*/ 0 h 112780"/>
                <a:gd name="connsiteX8" fmla="*/ 101502 w 98682"/>
                <a:gd name="connsiteY8" fmla="*/ 0 h 112780"/>
                <a:gd name="connsiteX9" fmla="*/ 63439 w 98682"/>
                <a:gd name="connsiteY9" fmla="*/ 115600 h 112780"/>
                <a:gd name="connsiteX10" fmla="*/ 35244 w 98682"/>
                <a:gd name="connsiteY10" fmla="*/ 115600 h 11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682" h="112780">
                  <a:moveTo>
                    <a:pt x="35244" y="115600"/>
                  </a:moveTo>
                  <a:lnTo>
                    <a:pt x="0" y="0"/>
                  </a:lnTo>
                  <a:lnTo>
                    <a:pt x="28195" y="0"/>
                  </a:lnTo>
                  <a:lnTo>
                    <a:pt x="40883" y="49341"/>
                  </a:lnTo>
                  <a:cubicBezTo>
                    <a:pt x="45112" y="63439"/>
                    <a:pt x="47932" y="77536"/>
                    <a:pt x="50751" y="90224"/>
                  </a:cubicBezTo>
                  <a:lnTo>
                    <a:pt x="50751" y="90224"/>
                  </a:lnTo>
                  <a:cubicBezTo>
                    <a:pt x="53571" y="77536"/>
                    <a:pt x="57800" y="62029"/>
                    <a:pt x="60619" y="49341"/>
                  </a:cubicBezTo>
                  <a:lnTo>
                    <a:pt x="74717" y="0"/>
                  </a:lnTo>
                  <a:lnTo>
                    <a:pt x="101502" y="0"/>
                  </a:lnTo>
                  <a:lnTo>
                    <a:pt x="63439" y="115600"/>
                  </a:lnTo>
                  <a:lnTo>
                    <a:pt x="35244" y="115600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46545D-CD30-4B7B-8D9A-16C37A2FA432}"/>
                </a:ext>
              </a:extLst>
            </p:cNvPr>
            <p:cNvSpPr/>
            <p:nvPr/>
          </p:nvSpPr>
          <p:spPr>
            <a:xfrm>
              <a:off x="1724182" y="1555283"/>
              <a:ext cx="112780" cy="112780"/>
            </a:xfrm>
            <a:custGeom>
              <a:avLst/>
              <a:gdLst>
                <a:gd name="connsiteX0" fmla="*/ 97273 w 112780"/>
                <a:gd name="connsiteY0" fmla="*/ 73307 h 112780"/>
                <a:gd name="connsiteX1" fmla="*/ 95863 w 112780"/>
                <a:gd name="connsiteY1" fmla="*/ 26785 h 112780"/>
                <a:gd name="connsiteX2" fmla="*/ 95863 w 112780"/>
                <a:gd name="connsiteY2" fmla="*/ 26785 h 112780"/>
                <a:gd name="connsiteX3" fmla="*/ 83176 w 112780"/>
                <a:gd name="connsiteY3" fmla="*/ 71897 h 112780"/>
                <a:gd name="connsiteX4" fmla="*/ 69078 w 112780"/>
                <a:gd name="connsiteY4" fmla="*/ 117010 h 112780"/>
                <a:gd name="connsiteX5" fmla="*/ 49341 w 112780"/>
                <a:gd name="connsiteY5" fmla="*/ 117010 h 112780"/>
                <a:gd name="connsiteX6" fmla="*/ 38063 w 112780"/>
                <a:gd name="connsiteY6" fmla="*/ 71897 h 112780"/>
                <a:gd name="connsiteX7" fmla="*/ 28195 w 112780"/>
                <a:gd name="connsiteY7" fmla="*/ 26785 h 112780"/>
                <a:gd name="connsiteX8" fmla="*/ 28195 w 112780"/>
                <a:gd name="connsiteY8" fmla="*/ 26785 h 112780"/>
                <a:gd name="connsiteX9" fmla="*/ 26785 w 112780"/>
                <a:gd name="connsiteY9" fmla="*/ 73307 h 112780"/>
                <a:gd name="connsiteX10" fmla="*/ 23966 w 112780"/>
                <a:gd name="connsiteY10" fmla="*/ 115600 h 112780"/>
                <a:gd name="connsiteX11" fmla="*/ 0 w 112780"/>
                <a:gd name="connsiteY11" fmla="*/ 115600 h 112780"/>
                <a:gd name="connsiteX12" fmla="*/ 7049 w 112780"/>
                <a:gd name="connsiteY12" fmla="*/ 0 h 112780"/>
                <a:gd name="connsiteX13" fmla="*/ 40883 w 112780"/>
                <a:gd name="connsiteY13" fmla="*/ 0 h 112780"/>
                <a:gd name="connsiteX14" fmla="*/ 52161 w 112780"/>
                <a:gd name="connsiteY14" fmla="*/ 36654 h 112780"/>
                <a:gd name="connsiteX15" fmla="*/ 62029 w 112780"/>
                <a:gd name="connsiteY15" fmla="*/ 76127 h 112780"/>
                <a:gd name="connsiteX16" fmla="*/ 62029 w 112780"/>
                <a:gd name="connsiteY16" fmla="*/ 76127 h 112780"/>
                <a:gd name="connsiteX17" fmla="*/ 73307 w 112780"/>
                <a:gd name="connsiteY17" fmla="*/ 36654 h 112780"/>
                <a:gd name="connsiteX18" fmla="*/ 84585 w 112780"/>
                <a:gd name="connsiteY18" fmla="*/ 0 h 112780"/>
                <a:gd name="connsiteX19" fmla="*/ 117010 w 112780"/>
                <a:gd name="connsiteY19" fmla="*/ 0 h 112780"/>
                <a:gd name="connsiteX20" fmla="*/ 122649 w 112780"/>
                <a:gd name="connsiteY20" fmla="*/ 115600 h 112780"/>
                <a:gd name="connsiteX21" fmla="*/ 98683 w 112780"/>
                <a:gd name="connsiteY21" fmla="*/ 115600 h 112780"/>
                <a:gd name="connsiteX22" fmla="*/ 97273 w 112780"/>
                <a:gd name="connsiteY22" fmla="*/ 73307 h 11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80" h="112780">
                  <a:moveTo>
                    <a:pt x="97273" y="73307"/>
                  </a:moveTo>
                  <a:cubicBezTo>
                    <a:pt x="97273" y="59210"/>
                    <a:pt x="95863" y="39473"/>
                    <a:pt x="95863" y="26785"/>
                  </a:cubicBezTo>
                  <a:lnTo>
                    <a:pt x="95863" y="26785"/>
                  </a:lnTo>
                  <a:cubicBezTo>
                    <a:pt x="91634" y="39473"/>
                    <a:pt x="87405" y="57800"/>
                    <a:pt x="83176" y="71897"/>
                  </a:cubicBezTo>
                  <a:lnTo>
                    <a:pt x="69078" y="117010"/>
                  </a:lnTo>
                  <a:lnTo>
                    <a:pt x="49341" y="117010"/>
                  </a:lnTo>
                  <a:lnTo>
                    <a:pt x="38063" y="71897"/>
                  </a:lnTo>
                  <a:cubicBezTo>
                    <a:pt x="35244" y="57800"/>
                    <a:pt x="31015" y="39473"/>
                    <a:pt x="28195" y="26785"/>
                  </a:cubicBezTo>
                  <a:lnTo>
                    <a:pt x="28195" y="26785"/>
                  </a:lnTo>
                  <a:cubicBezTo>
                    <a:pt x="28195" y="39473"/>
                    <a:pt x="26785" y="59210"/>
                    <a:pt x="26785" y="73307"/>
                  </a:cubicBezTo>
                  <a:lnTo>
                    <a:pt x="23966" y="115600"/>
                  </a:lnTo>
                  <a:lnTo>
                    <a:pt x="0" y="115600"/>
                  </a:lnTo>
                  <a:lnTo>
                    <a:pt x="7049" y="0"/>
                  </a:lnTo>
                  <a:lnTo>
                    <a:pt x="40883" y="0"/>
                  </a:lnTo>
                  <a:lnTo>
                    <a:pt x="52161" y="36654"/>
                  </a:lnTo>
                  <a:cubicBezTo>
                    <a:pt x="56390" y="49341"/>
                    <a:pt x="59210" y="63439"/>
                    <a:pt x="62029" y="76127"/>
                  </a:cubicBezTo>
                  <a:lnTo>
                    <a:pt x="62029" y="76127"/>
                  </a:lnTo>
                  <a:cubicBezTo>
                    <a:pt x="64849" y="63439"/>
                    <a:pt x="69078" y="49341"/>
                    <a:pt x="73307" y="36654"/>
                  </a:cubicBezTo>
                  <a:lnTo>
                    <a:pt x="84585" y="0"/>
                  </a:lnTo>
                  <a:lnTo>
                    <a:pt x="117010" y="0"/>
                  </a:lnTo>
                  <a:lnTo>
                    <a:pt x="122649" y="115600"/>
                  </a:lnTo>
                  <a:lnTo>
                    <a:pt x="98683" y="115600"/>
                  </a:lnTo>
                  <a:lnTo>
                    <a:pt x="97273" y="73307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E5EF2C9-E587-4310-A0C4-968DAA08DD51}"/>
                </a:ext>
              </a:extLst>
            </p:cNvPr>
            <p:cNvSpPr/>
            <p:nvPr/>
          </p:nvSpPr>
          <p:spPr>
            <a:xfrm>
              <a:off x="1825684" y="1711766"/>
              <a:ext cx="183268" cy="183268"/>
            </a:xfrm>
            <a:custGeom>
              <a:avLst/>
              <a:gdLst>
                <a:gd name="connsiteX0" fmla="*/ 191727 w 183268"/>
                <a:gd name="connsiteY0" fmla="*/ 95863 h 183268"/>
                <a:gd name="connsiteX1" fmla="*/ 95863 w 183268"/>
                <a:gd name="connsiteY1" fmla="*/ 191727 h 183268"/>
                <a:gd name="connsiteX2" fmla="*/ 0 w 183268"/>
                <a:gd name="connsiteY2" fmla="*/ 95863 h 183268"/>
                <a:gd name="connsiteX3" fmla="*/ 95863 w 183268"/>
                <a:gd name="connsiteY3" fmla="*/ 0 h 183268"/>
                <a:gd name="connsiteX4" fmla="*/ 191727 w 183268"/>
                <a:gd name="connsiteY4" fmla="*/ 95863 h 18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8" h="183268">
                  <a:moveTo>
                    <a:pt x="191727" y="95863"/>
                  </a:moveTo>
                  <a:cubicBezTo>
                    <a:pt x="191727" y="149434"/>
                    <a:pt x="149434" y="191727"/>
                    <a:pt x="95863" y="191727"/>
                  </a:cubicBezTo>
                  <a:cubicBezTo>
                    <a:pt x="42293" y="191727"/>
                    <a:pt x="0" y="149434"/>
                    <a:pt x="0" y="95863"/>
                  </a:cubicBezTo>
                  <a:cubicBezTo>
                    <a:pt x="0" y="42293"/>
                    <a:pt x="42293" y="0"/>
                    <a:pt x="95863" y="0"/>
                  </a:cubicBezTo>
                  <a:cubicBezTo>
                    <a:pt x="149434" y="0"/>
                    <a:pt x="191727" y="42293"/>
                    <a:pt x="191727" y="95863"/>
                  </a:cubicBezTo>
                  <a:close/>
                </a:path>
              </a:pathLst>
            </a:custGeom>
            <a:solidFill>
              <a:srgbClr val="DF8C42"/>
            </a:solidFill>
            <a:ln w="69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4EE91F-B26F-4322-B01A-4C7822389618}"/>
                </a:ext>
              </a:extLst>
            </p:cNvPr>
            <p:cNvSpPr/>
            <p:nvPr/>
          </p:nvSpPr>
          <p:spPr>
            <a:xfrm>
              <a:off x="1891942" y="1762517"/>
              <a:ext cx="70488" cy="84585"/>
            </a:xfrm>
            <a:custGeom>
              <a:avLst/>
              <a:gdLst>
                <a:gd name="connsiteX0" fmla="*/ 0 w 70487"/>
                <a:gd name="connsiteY0" fmla="*/ 0 h 84585"/>
                <a:gd name="connsiteX1" fmla="*/ 0 w 70487"/>
                <a:gd name="connsiteY1" fmla="*/ 87405 h 84585"/>
                <a:gd name="connsiteX2" fmla="*/ 76127 w 70487"/>
                <a:gd name="connsiteY2" fmla="*/ 43702 h 8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7" h="84585">
                  <a:moveTo>
                    <a:pt x="0" y="0"/>
                  </a:moveTo>
                  <a:lnTo>
                    <a:pt x="0" y="87405"/>
                  </a:lnTo>
                  <a:lnTo>
                    <a:pt x="76127" y="43702"/>
                  </a:lnTo>
                  <a:close/>
                </a:path>
              </a:pathLst>
            </a:custGeom>
            <a:noFill/>
            <a:ln w="1040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" name="Google Shape;1150;p52">
            <a:extLst>
              <a:ext uri="{FF2B5EF4-FFF2-40B4-BE49-F238E27FC236}">
                <a16:creationId xmlns:a16="http://schemas.microsoft.com/office/drawing/2014/main" id="{A541E890-D591-4168-8EF4-2ADA7D44B82C}"/>
              </a:ext>
            </a:extLst>
          </p:cNvPr>
          <p:cNvGrpSpPr/>
          <p:nvPr/>
        </p:nvGrpSpPr>
        <p:grpSpPr>
          <a:xfrm>
            <a:off x="1172394" y="1417477"/>
            <a:ext cx="493419" cy="493419"/>
            <a:chOff x="2002390" y="1417477"/>
            <a:chExt cx="493419" cy="493419"/>
          </a:xfrm>
          <a:noFill/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BD8C81-C86C-4975-89CE-C1943FB539EE}"/>
                </a:ext>
              </a:extLst>
            </p:cNvPr>
            <p:cNvSpPr/>
            <p:nvPr/>
          </p:nvSpPr>
          <p:spPr>
            <a:xfrm>
              <a:off x="2000980" y="1417477"/>
              <a:ext cx="394735" cy="394735"/>
            </a:xfrm>
            <a:custGeom>
              <a:avLst/>
              <a:gdLst>
                <a:gd name="connsiteX0" fmla="*/ 397555 w 394735"/>
                <a:gd name="connsiteY0" fmla="*/ 398965 h 394735"/>
                <a:gd name="connsiteX1" fmla="*/ 0 w 394735"/>
                <a:gd name="connsiteY1" fmla="*/ 397555 h 394735"/>
                <a:gd name="connsiteX2" fmla="*/ 1410 w 394735"/>
                <a:gd name="connsiteY2" fmla="*/ 0 h 394735"/>
                <a:gd name="connsiteX3" fmla="*/ 398965 w 394735"/>
                <a:gd name="connsiteY3" fmla="*/ 1410 h 394735"/>
                <a:gd name="connsiteX4" fmla="*/ 397555 w 394735"/>
                <a:gd name="connsiteY4" fmla="*/ 398965 h 3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35" h="394735">
                  <a:moveTo>
                    <a:pt x="397555" y="398965"/>
                  </a:moveTo>
                  <a:lnTo>
                    <a:pt x="0" y="397555"/>
                  </a:lnTo>
                  <a:lnTo>
                    <a:pt x="1410" y="0"/>
                  </a:lnTo>
                  <a:lnTo>
                    <a:pt x="398965" y="1410"/>
                  </a:lnTo>
                  <a:lnTo>
                    <a:pt x="397555" y="398965"/>
                  </a:lnTo>
                  <a:close/>
                </a:path>
              </a:pathLst>
            </a:custGeom>
            <a:solidFill>
              <a:schemeClr val="bg1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01841F6-FD9B-4BCD-9B42-28DA9E0FBD16}"/>
                </a:ext>
              </a:extLst>
            </p:cNvPr>
            <p:cNvSpPr/>
            <p:nvPr/>
          </p:nvSpPr>
          <p:spPr>
            <a:xfrm>
              <a:off x="2082747" y="1558454"/>
              <a:ext cx="98684" cy="112781"/>
            </a:xfrm>
            <a:custGeom>
              <a:avLst/>
              <a:gdLst>
                <a:gd name="connsiteX0" fmla="*/ 35244 w 98683"/>
                <a:gd name="connsiteY0" fmla="*/ 115601 h 112781"/>
                <a:gd name="connsiteX1" fmla="*/ 0 w 98683"/>
                <a:gd name="connsiteY1" fmla="*/ 0 h 112781"/>
                <a:gd name="connsiteX2" fmla="*/ 28195 w 98683"/>
                <a:gd name="connsiteY2" fmla="*/ 0 h 112781"/>
                <a:gd name="connsiteX3" fmla="*/ 40883 w 98683"/>
                <a:gd name="connsiteY3" fmla="*/ 49342 h 112781"/>
                <a:gd name="connsiteX4" fmla="*/ 50752 w 98683"/>
                <a:gd name="connsiteY4" fmla="*/ 90225 h 112781"/>
                <a:gd name="connsiteX5" fmla="*/ 50752 w 98683"/>
                <a:gd name="connsiteY5" fmla="*/ 90225 h 112781"/>
                <a:gd name="connsiteX6" fmla="*/ 60620 w 98683"/>
                <a:gd name="connsiteY6" fmla="*/ 49342 h 112781"/>
                <a:gd name="connsiteX7" fmla="*/ 74718 w 98683"/>
                <a:gd name="connsiteY7" fmla="*/ 0 h 112781"/>
                <a:gd name="connsiteX8" fmla="*/ 101503 w 98683"/>
                <a:gd name="connsiteY8" fmla="*/ 0 h 112781"/>
                <a:gd name="connsiteX9" fmla="*/ 63440 w 98683"/>
                <a:gd name="connsiteY9" fmla="*/ 115601 h 112781"/>
                <a:gd name="connsiteX10" fmla="*/ 35244 w 98683"/>
                <a:gd name="connsiteY10" fmla="*/ 115601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683" h="112781">
                  <a:moveTo>
                    <a:pt x="35244" y="115601"/>
                  </a:moveTo>
                  <a:lnTo>
                    <a:pt x="0" y="0"/>
                  </a:lnTo>
                  <a:lnTo>
                    <a:pt x="28195" y="0"/>
                  </a:lnTo>
                  <a:lnTo>
                    <a:pt x="40883" y="49342"/>
                  </a:lnTo>
                  <a:cubicBezTo>
                    <a:pt x="45113" y="63440"/>
                    <a:pt x="47932" y="77537"/>
                    <a:pt x="50752" y="90225"/>
                  </a:cubicBezTo>
                  <a:lnTo>
                    <a:pt x="50752" y="90225"/>
                  </a:lnTo>
                  <a:cubicBezTo>
                    <a:pt x="53571" y="77537"/>
                    <a:pt x="57801" y="62030"/>
                    <a:pt x="60620" y="49342"/>
                  </a:cubicBezTo>
                  <a:lnTo>
                    <a:pt x="74718" y="0"/>
                  </a:lnTo>
                  <a:lnTo>
                    <a:pt x="101503" y="0"/>
                  </a:lnTo>
                  <a:lnTo>
                    <a:pt x="63440" y="115601"/>
                  </a:lnTo>
                  <a:lnTo>
                    <a:pt x="35244" y="115601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DF83121-ADF7-42F1-82AF-9E940E730AEF}"/>
                </a:ext>
              </a:extLst>
            </p:cNvPr>
            <p:cNvSpPr/>
            <p:nvPr/>
          </p:nvSpPr>
          <p:spPr>
            <a:xfrm>
              <a:off x="2194119" y="1558454"/>
              <a:ext cx="112781" cy="112781"/>
            </a:xfrm>
            <a:custGeom>
              <a:avLst/>
              <a:gdLst>
                <a:gd name="connsiteX0" fmla="*/ 97274 w 112781"/>
                <a:gd name="connsiteY0" fmla="*/ 73308 h 112781"/>
                <a:gd name="connsiteX1" fmla="*/ 95864 w 112781"/>
                <a:gd name="connsiteY1" fmla="*/ 26786 h 112781"/>
                <a:gd name="connsiteX2" fmla="*/ 95864 w 112781"/>
                <a:gd name="connsiteY2" fmla="*/ 26786 h 112781"/>
                <a:gd name="connsiteX3" fmla="*/ 83176 w 112781"/>
                <a:gd name="connsiteY3" fmla="*/ 71898 h 112781"/>
                <a:gd name="connsiteX4" fmla="*/ 69079 w 112781"/>
                <a:gd name="connsiteY4" fmla="*/ 117011 h 112781"/>
                <a:gd name="connsiteX5" fmla="*/ 49342 w 112781"/>
                <a:gd name="connsiteY5" fmla="*/ 117011 h 112781"/>
                <a:gd name="connsiteX6" fmla="*/ 38064 w 112781"/>
                <a:gd name="connsiteY6" fmla="*/ 71898 h 112781"/>
                <a:gd name="connsiteX7" fmla="*/ 28195 w 112781"/>
                <a:gd name="connsiteY7" fmla="*/ 26786 h 112781"/>
                <a:gd name="connsiteX8" fmla="*/ 28195 w 112781"/>
                <a:gd name="connsiteY8" fmla="*/ 26786 h 112781"/>
                <a:gd name="connsiteX9" fmla="*/ 26786 w 112781"/>
                <a:gd name="connsiteY9" fmla="*/ 73308 h 112781"/>
                <a:gd name="connsiteX10" fmla="*/ 23966 w 112781"/>
                <a:gd name="connsiteY10" fmla="*/ 115601 h 112781"/>
                <a:gd name="connsiteX11" fmla="*/ 0 w 112781"/>
                <a:gd name="connsiteY11" fmla="*/ 115601 h 112781"/>
                <a:gd name="connsiteX12" fmla="*/ 7049 w 112781"/>
                <a:gd name="connsiteY12" fmla="*/ 0 h 112781"/>
                <a:gd name="connsiteX13" fmla="*/ 40883 w 112781"/>
                <a:gd name="connsiteY13" fmla="*/ 0 h 112781"/>
                <a:gd name="connsiteX14" fmla="*/ 52161 w 112781"/>
                <a:gd name="connsiteY14" fmla="*/ 36654 h 112781"/>
                <a:gd name="connsiteX15" fmla="*/ 62030 w 112781"/>
                <a:gd name="connsiteY15" fmla="*/ 76128 h 112781"/>
                <a:gd name="connsiteX16" fmla="*/ 62030 w 112781"/>
                <a:gd name="connsiteY16" fmla="*/ 76128 h 112781"/>
                <a:gd name="connsiteX17" fmla="*/ 73308 w 112781"/>
                <a:gd name="connsiteY17" fmla="*/ 36654 h 112781"/>
                <a:gd name="connsiteX18" fmla="*/ 84586 w 112781"/>
                <a:gd name="connsiteY18" fmla="*/ 0 h 112781"/>
                <a:gd name="connsiteX19" fmla="*/ 117011 w 112781"/>
                <a:gd name="connsiteY19" fmla="*/ 0 h 112781"/>
                <a:gd name="connsiteX20" fmla="*/ 122650 w 112781"/>
                <a:gd name="connsiteY20" fmla="*/ 115601 h 112781"/>
                <a:gd name="connsiteX21" fmla="*/ 98684 w 112781"/>
                <a:gd name="connsiteY21" fmla="*/ 115601 h 112781"/>
                <a:gd name="connsiteX22" fmla="*/ 97274 w 112781"/>
                <a:gd name="connsiteY22" fmla="*/ 73308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81" h="112781">
                  <a:moveTo>
                    <a:pt x="97274" y="73308"/>
                  </a:moveTo>
                  <a:cubicBezTo>
                    <a:pt x="97274" y="59210"/>
                    <a:pt x="95864" y="39474"/>
                    <a:pt x="95864" y="26786"/>
                  </a:cubicBezTo>
                  <a:lnTo>
                    <a:pt x="95864" y="26786"/>
                  </a:lnTo>
                  <a:cubicBezTo>
                    <a:pt x="91635" y="39474"/>
                    <a:pt x="87406" y="57801"/>
                    <a:pt x="83176" y="71898"/>
                  </a:cubicBezTo>
                  <a:lnTo>
                    <a:pt x="69079" y="117011"/>
                  </a:lnTo>
                  <a:lnTo>
                    <a:pt x="49342" y="117011"/>
                  </a:lnTo>
                  <a:lnTo>
                    <a:pt x="38064" y="71898"/>
                  </a:lnTo>
                  <a:cubicBezTo>
                    <a:pt x="35244" y="57801"/>
                    <a:pt x="31015" y="39474"/>
                    <a:pt x="28195" y="26786"/>
                  </a:cubicBezTo>
                  <a:lnTo>
                    <a:pt x="28195" y="26786"/>
                  </a:lnTo>
                  <a:cubicBezTo>
                    <a:pt x="28195" y="39474"/>
                    <a:pt x="26786" y="59210"/>
                    <a:pt x="26786" y="73308"/>
                  </a:cubicBezTo>
                  <a:lnTo>
                    <a:pt x="23966" y="115601"/>
                  </a:lnTo>
                  <a:lnTo>
                    <a:pt x="0" y="115601"/>
                  </a:lnTo>
                  <a:lnTo>
                    <a:pt x="7049" y="0"/>
                  </a:lnTo>
                  <a:lnTo>
                    <a:pt x="40883" y="0"/>
                  </a:lnTo>
                  <a:lnTo>
                    <a:pt x="52161" y="36654"/>
                  </a:lnTo>
                  <a:cubicBezTo>
                    <a:pt x="56391" y="49342"/>
                    <a:pt x="59210" y="63440"/>
                    <a:pt x="62030" y="76128"/>
                  </a:cubicBezTo>
                  <a:lnTo>
                    <a:pt x="62030" y="76128"/>
                  </a:lnTo>
                  <a:cubicBezTo>
                    <a:pt x="64849" y="63440"/>
                    <a:pt x="69079" y="49342"/>
                    <a:pt x="73308" y="36654"/>
                  </a:cubicBezTo>
                  <a:lnTo>
                    <a:pt x="84586" y="0"/>
                  </a:lnTo>
                  <a:lnTo>
                    <a:pt x="117011" y="0"/>
                  </a:lnTo>
                  <a:lnTo>
                    <a:pt x="122650" y="115601"/>
                  </a:lnTo>
                  <a:lnTo>
                    <a:pt x="98684" y="115601"/>
                  </a:lnTo>
                  <a:lnTo>
                    <a:pt x="97274" y="73308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EE64646-0B47-4EB4-889F-01E604BF2ED9}"/>
                </a:ext>
              </a:extLst>
            </p:cNvPr>
            <p:cNvSpPr/>
            <p:nvPr/>
          </p:nvSpPr>
          <p:spPr>
            <a:xfrm>
              <a:off x="2295622" y="1714938"/>
              <a:ext cx="183270" cy="183270"/>
            </a:xfrm>
            <a:custGeom>
              <a:avLst/>
              <a:gdLst>
                <a:gd name="connsiteX0" fmla="*/ 191729 w 183269"/>
                <a:gd name="connsiteY0" fmla="*/ 95864 h 183269"/>
                <a:gd name="connsiteX1" fmla="*/ 95864 w 183269"/>
                <a:gd name="connsiteY1" fmla="*/ 191729 h 183269"/>
                <a:gd name="connsiteX2" fmla="*/ 0 w 183269"/>
                <a:gd name="connsiteY2" fmla="*/ 95864 h 183269"/>
                <a:gd name="connsiteX3" fmla="*/ 95864 w 183269"/>
                <a:gd name="connsiteY3" fmla="*/ 0 h 183269"/>
                <a:gd name="connsiteX4" fmla="*/ 191729 w 183269"/>
                <a:gd name="connsiteY4" fmla="*/ 95864 h 1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183269">
                  <a:moveTo>
                    <a:pt x="191729" y="95864"/>
                  </a:moveTo>
                  <a:cubicBezTo>
                    <a:pt x="191729" y="149435"/>
                    <a:pt x="149435" y="191729"/>
                    <a:pt x="95864" y="191729"/>
                  </a:cubicBezTo>
                  <a:cubicBezTo>
                    <a:pt x="42293" y="191729"/>
                    <a:pt x="0" y="149435"/>
                    <a:pt x="0" y="95864"/>
                  </a:cubicBezTo>
                  <a:cubicBezTo>
                    <a:pt x="0" y="42293"/>
                    <a:pt x="42293" y="0"/>
                    <a:pt x="95864" y="0"/>
                  </a:cubicBezTo>
                  <a:cubicBezTo>
                    <a:pt x="149435" y="0"/>
                    <a:pt x="191729" y="42293"/>
                    <a:pt x="191729" y="95864"/>
                  </a:cubicBezTo>
                  <a:close/>
                </a:path>
              </a:pathLst>
            </a:custGeom>
            <a:solidFill>
              <a:srgbClr val="DF8C42"/>
            </a:solidFill>
            <a:ln w="69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309F26-BA85-4557-B31E-614FB5BDBD40}"/>
                </a:ext>
              </a:extLst>
            </p:cNvPr>
            <p:cNvSpPr/>
            <p:nvPr/>
          </p:nvSpPr>
          <p:spPr>
            <a:xfrm>
              <a:off x="2361881" y="1765690"/>
              <a:ext cx="70488" cy="84586"/>
            </a:xfrm>
            <a:custGeom>
              <a:avLst/>
              <a:gdLst>
                <a:gd name="connsiteX0" fmla="*/ 0 w 70488"/>
                <a:gd name="connsiteY0" fmla="*/ 0 h 84586"/>
                <a:gd name="connsiteX1" fmla="*/ 0 w 70488"/>
                <a:gd name="connsiteY1" fmla="*/ 87406 h 84586"/>
                <a:gd name="connsiteX2" fmla="*/ 76128 w 70488"/>
                <a:gd name="connsiteY2" fmla="*/ 43703 h 8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8" h="84586">
                  <a:moveTo>
                    <a:pt x="0" y="0"/>
                  </a:moveTo>
                  <a:lnTo>
                    <a:pt x="0" y="87406"/>
                  </a:lnTo>
                  <a:lnTo>
                    <a:pt x="76128" y="43703"/>
                  </a:lnTo>
                  <a:close/>
                </a:path>
              </a:pathLst>
            </a:custGeom>
            <a:noFill/>
            <a:ln w="1040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57" name="Picture 5">
            <a:extLst>
              <a:ext uri="{FF2B5EF4-FFF2-40B4-BE49-F238E27FC236}">
                <a16:creationId xmlns:a16="http://schemas.microsoft.com/office/drawing/2014/main" id="{00FCCDAB-BC7B-4D55-9960-3F1A405C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1954025" y="1702630"/>
            <a:ext cx="205737" cy="20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>
            <a:extLst>
              <a:ext uri="{FF2B5EF4-FFF2-40B4-BE49-F238E27FC236}">
                <a16:creationId xmlns:a16="http://schemas.microsoft.com/office/drawing/2014/main" id="{EDA5A202-6FA5-44F6-911A-690B1B3A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auto">
          <a:xfrm>
            <a:off x="3651486" y="2131238"/>
            <a:ext cx="521762" cy="52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53CF19C1-2C9C-4DAA-87B8-06FF6BF34DC2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백업 데이터를 통해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수분 이내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즉시 재개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Graphic 1">
            <a:extLst>
              <a:ext uri="{FF2B5EF4-FFF2-40B4-BE49-F238E27FC236}">
                <a16:creationId xmlns:a16="http://schemas.microsoft.com/office/drawing/2014/main" id="{876FD49F-BCCA-41D8-8418-FE826108C3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28544" y="1480687"/>
            <a:ext cx="781050" cy="752475"/>
          </a:xfrm>
          <a:prstGeom prst="rect">
            <a:avLst/>
          </a:prstGeom>
        </p:spPr>
      </p:pic>
      <p:pic>
        <p:nvPicPr>
          <p:cNvPr id="69" name="Graphic 5">
            <a:extLst>
              <a:ext uri="{FF2B5EF4-FFF2-40B4-BE49-F238E27FC236}">
                <a16:creationId xmlns:a16="http://schemas.microsoft.com/office/drawing/2014/main" id="{EC823CAE-6C6C-4DA6-AB21-29F5DAF8D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1213" y="3224865"/>
            <a:ext cx="457200" cy="266700"/>
          </a:xfrm>
          <a:prstGeom prst="rect">
            <a:avLst/>
          </a:prstGeom>
        </p:spPr>
      </p:pic>
      <p:pic>
        <p:nvPicPr>
          <p:cNvPr id="70" name="Graphic 6">
            <a:extLst>
              <a:ext uri="{FF2B5EF4-FFF2-40B4-BE49-F238E27FC236}">
                <a16:creationId xmlns:a16="http://schemas.microsoft.com/office/drawing/2014/main" id="{C3EB6B46-0744-42D7-B43B-38BDE69E07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27897" y="4287907"/>
            <a:ext cx="533400" cy="266700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2307CF7-5FC5-4E47-A507-80E1DAB18F95}"/>
              </a:ext>
            </a:extLst>
          </p:cNvPr>
          <p:cNvCxnSpPr>
            <a:stCxn id="65" idx="1"/>
            <a:endCxn id="75" idx="3"/>
          </p:cNvCxnSpPr>
          <p:nvPr/>
        </p:nvCxnSpPr>
        <p:spPr>
          <a:xfrm rot="10800000" flipV="1">
            <a:off x="6857990" y="1856924"/>
            <a:ext cx="870554" cy="1499441"/>
          </a:xfrm>
          <a:prstGeom prst="bentConnector3">
            <a:avLst>
              <a:gd name="adj1" fmla="val 75047"/>
            </a:avLst>
          </a:prstGeom>
          <a:noFill/>
          <a:ln w="12700">
            <a:solidFill>
              <a:srgbClr val="93EB2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E9FB15-24C7-4285-BC6F-700CA7E8F4F4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051291" y="3358215"/>
            <a:ext cx="909922" cy="0"/>
          </a:xfrm>
          <a:prstGeom prst="line">
            <a:avLst/>
          </a:prstGeom>
          <a:noFill/>
          <a:ln w="12700">
            <a:solidFill>
              <a:srgbClr val="93EB20"/>
            </a:solidFill>
            <a:prstDash val="sys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FBC4377-669E-4ADE-8BB8-C20C9B9F8562}"/>
              </a:ext>
            </a:extLst>
          </p:cNvPr>
          <p:cNvCxnSpPr>
            <a:stCxn id="70" idx="1"/>
            <a:endCxn id="75" idx="3"/>
          </p:cNvCxnSpPr>
          <p:nvPr/>
        </p:nvCxnSpPr>
        <p:spPr>
          <a:xfrm rot="10800000">
            <a:off x="6857991" y="3356367"/>
            <a:ext cx="1169907" cy="1064891"/>
          </a:xfrm>
          <a:prstGeom prst="bentConnector3">
            <a:avLst>
              <a:gd name="adj1" fmla="val 81264"/>
            </a:avLst>
          </a:prstGeom>
          <a:noFill/>
          <a:ln w="12700">
            <a:solidFill>
              <a:srgbClr val="93EB2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1" name="Graphic 7">
            <a:extLst>
              <a:ext uri="{FF2B5EF4-FFF2-40B4-BE49-F238E27FC236}">
                <a16:creationId xmlns:a16="http://schemas.microsoft.com/office/drawing/2014/main" id="{864A3C99-3221-4C69-B1F2-C467453497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64909" y="1705248"/>
            <a:ext cx="272484" cy="272484"/>
          </a:xfrm>
          <a:prstGeom prst="rect">
            <a:avLst/>
          </a:prstGeom>
        </p:spPr>
      </p:pic>
      <p:pic>
        <p:nvPicPr>
          <p:cNvPr id="74" name="Graphic 8">
            <a:extLst>
              <a:ext uri="{FF2B5EF4-FFF2-40B4-BE49-F238E27FC236}">
                <a16:creationId xmlns:a16="http://schemas.microsoft.com/office/drawing/2014/main" id="{68FF533C-5C1B-49CC-9604-221A655736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71945" y="3219081"/>
            <a:ext cx="272484" cy="272484"/>
          </a:xfrm>
          <a:prstGeom prst="rect">
            <a:avLst/>
          </a:prstGeom>
        </p:spPr>
      </p:pic>
      <p:pic>
        <p:nvPicPr>
          <p:cNvPr id="99" name="Graphic 67">
            <a:extLst>
              <a:ext uri="{FF2B5EF4-FFF2-40B4-BE49-F238E27FC236}">
                <a16:creationId xmlns:a16="http://schemas.microsoft.com/office/drawing/2014/main" id="{0DE08768-E312-44A4-9A37-83D7F2B5BB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71945" y="4299568"/>
            <a:ext cx="272484" cy="272484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2796DB8-D9F4-4CA2-8B74-AB5DA234FED9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 smtClean="0">
                <a:ln w="3175">
                  <a:noFill/>
                </a:ln>
                <a:solidFill>
                  <a:srgbClr val="93EB2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ko-KR" altLang="en-US" sz="3200" dirty="0"/>
              <a:t>고급 복구 기능 </a:t>
            </a:r>
            <a:r>
              <a:rPr lang="en-US" altLang="ko-KR" sz="3200" dirty="0"/>
              <a:t>- </a:t>
            </a:r>
            <a:r>
              <a:rPr lang="ko-KR" altLang="en-US" sz="3200" dirty="0"/>
              <a:t>즉시 복구</a:t>
            </a:r>
            <a:r>
              <a:rPr lang="en-US" altLang="ko-KR" sz="2800" dirty="0"/>
              <a:t>(Instant VM Recovery)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0344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1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1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id="{E2962624-8A59-487F-AAC6-A1397A2CB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844" y="1822736"/>
            <a:ext cx="3580040" cy="22375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77531" y="2521651"/>
            <a:ext cx="160699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bg1"/>
                </a:solidFill>
                <a:latin typeface="Tahoma"/>
              </a:rPr>
              <a:t>Direct Restore</a:t>
            </a:r>
            <a:br>
              <a:rPr lang="en-US" sz="900" dirty="0">
                <a:solidFill>
                  <a:schemeClr val="bg1"/>
                </a:solidFill>
                <a:latin typeface="Tahoma"/>
              </a:rPr>
            </a:br>
            <a:r>
              <a:rPr lang="en-US" sz="900" i="1" dirty="0">
                <a:solidFill>
                  <a:schemeClr val="bg1"/>
                </a:solidFill>
                <a:latin typeface="Tahoma"/>
              </a:rPr>
              <a:t>to Microsoft Azure / Amazon AWS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80224" y="1434905"/>
            <a:ext cx="2719058" cy="344024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1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800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2985982" y="3214812"/>
            <a:ext cx="1376473" cy="0"/>
          </a:xfrm>
          <a:prstGeom prst="straightConnector1">
            <a:avLst/>
          </a:prstGeom>
          <a:ln w="12700">
            <a:solidFill>
              <a:srgbClr val="00E296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 bwMode="auto">
          <a:xfrm>
            <a:off x="180224" y="1434905"/>
            <a:ext cx="8862996" cy="344024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1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800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834909" y="1289331"/>
            <a:ext cx="1553630" cy="307777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Tahoma"/>
              </a:rPr>
              <a:t>네트웍 확장 구성</a:t>
            </a:r>
            <a:endParaRPr lang="en-US" sz="14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150064" y="1275263"/>
            <a:ext cx="779381" cy="307777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  <a:latin typeface="Tahoma"/>
              </a:rPr>
              <a:t>주 센터</a:t>
            </a:r>
            <a:endParaRPr lang="en-US" sz="14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818305" y="3424286"/>
            <a:ext cx="1224136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sz="900">
                <a:solidFill>
                  <a:schemeClr val="bg1"/>
                </a:solidFill>
                <a:latin typeface="Tahoma"/>
              </a:rPr>
              <a:t>임시</a:t>
            </a:r>
            <a:r>
              <a:rPr lang="en-US" sz="900" dirty="0">
                <a:solidFill>
                  <a:schemeClr val="bg1"/>
                </a:solidFill>
                <a:latin typeface="Tahoma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Tahoma"/>
              </a:rPr>
              <a:t>사무실</a:t>
            </a:r>
            <a:endParaRPr lang="en-US" sz="9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7927735" y="2735838"/>
            <a:ext cx="1005276" cy="1016210"/>
          </a:xfrm>
          <a:prstGeom prst="rect">
            <a:avLst/>
          </a:prstGeom>
          <a:ln w="19050">
            <a:solidFill>
              <a:schemeClr val="bg1">
                <a:alpha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1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800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5171480" y="3223123"/>
            <a:ext cx="789764" cy="337"/>
          </a:xfrm>
          <a:prstGeom prst="straightConnector1">
            <a:avLst/>
          </a:prstGeom>
          <a:ln w="12700">
            <a:solidFill>
              <a:srgbClr val="00E296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492443"/>
          </a:xfrm>
        </p:spPr>
        <p:txBody>
          <a:bodyPr/>
          <a:lstStyle/>
          <a:p>
            <a:r>
              <a:rPr lang="ko-KR" altLang="en-US" sz="3200" dirty="0"/>
              <a:t>고급 복구 기능 </a:t>
            </a:r>
            <a:r>
              <a:rPr lang="en-US" altLang="ko-KR" sz="3200" dirty="0"/>
              <a:t>- </a:t>
            </a:r>
            <a:r>
              <a:rPr lang="en-US" sz="3200" dirty="0"/>
              <a:t>AWS </a:t>
            </a:r>
            <a:r>
              <a:rPr lang="ko-KR" altLang="en-US" sz="3200" dirty="0"/>
              <a:t>와</a:t>
            </a:r>
            <a:r>
              <a:rPr lang="en-US" sz="3200" dirty="0"/>
              <a:t> Azure</a:t>
            </a:r>
            <a:r>
              <a:rPr lang="ko-KR" altLang="en-US" sz="3200" dirty="0"/>
              <a:t>로 직접 복구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6E0327-4CC9-4DEB-8C00-C31F7E375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799" y="1601623"/>
            <a:ext cx="781050" cy="7524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643A1E-5825-41E1-9D8F-A178AFB2E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841" y="3117712"/>
            <a:ext cx="457200" cy="266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2660695-A169-48F0-81F5-8FBA1FC48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478" y="4424977"/>
            <a:ext cx="533400" cy="2667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1818848" y="3631156"/>
            <a:ext cx="11240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  <a:latin typeface="Tahoma"/>
              </a:rPr>
              <a:t>백업 저장소</a:t>
            </a:r>
            <a:endParaRPr lang="en-US" sz="1100" dirty="0">
              <a:solidFill>
                <a:schemeClr val="bg1"/>
              </a:solidFill>
              <a:latin typeface="Tahoma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32045" y="3251173"/>
            <a:ext cx="1188000" cy="0"/>
          </a:xfrm>
          <a:prstGeom prst="straightConnector1">
            <a:avLst/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/>
          <p:cNvCxnSpPr/>
          <p:nvPr/>
        </p:nvCxnSpPr>
        <p:spPr>
          <a:xfrm rot="10800000">
            <a:off x="1140748" y="1962062"/>
            <a:ext cx="972000" cy="1143194"/>
          </a:xfrm>
          <a:prstGeom prst="bentConnector3">
            <a:avLst>
              <a:gd name="adj1" fmla="val 27595"/>
            </a:avLst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/>
          <p:nvPr/>
        </p:nvCxnSpPr>
        <p:spPr>
          <a:xfrm rot="10800000" flipV="1">
            <a:off x="1195160" y="3415133"/>
            <a:ext cx="935294" cy="1143194"/>
          </a:xfrm>
          <a:prstGeom prst="bentConnector3">
            <a:avLst>
              <a:gd name="adj1" fmla="val 33461"/>
            </a:avLst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B8E95893-0473-4E08-B2F8-4CCBC86CA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0444" y="1826184"/>
            <a:ext cx="272484" cy="2724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8C0105-8439-4A63-AF8E-617924CE8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0444" y="3136366"/>
            <a:ext cx="272484" cy="27248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BE3E765-D04F-46F4-98C8-41E784D85A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0444" y="4420504"/>
            <a:ext cx="272484" cy="2724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D94AA7A-58EF-475D-912A-D4AD6A454A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9510" y="3057128"/>
            <a:ext cx="413632" cy="435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26368-A318-46F0-967B-54F01DECED94}"/>
              </a:ext>
            </a:extLst>
          </p:cNvPr>
          <p:cNvGrpSpPr/>
          <p:nvPr/>
        </p:nvGrpSpPr>
        <p:grpSpPr>
          <a:xfrm>
            <a:off x="6016153" y="2764158"/>
            <a:ext cx="776175" cy="1137690"/>
            <a:chOff x="6009429" y="2548997"/>
            <a:chExt cx="776175" cy="113769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130341" y="2548997"/>
              <a:ext cx="489960" cy="915863"/>
            </a:xfrm>
            <a:prstGeom prst="rect">
              <a:avLst/>
            </a:prstGeom>
            <a:ln w="19050">
              <a:solidFill>
                <a:schemeClr val="bg1">
                  <a:alpha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800">
                <a:solidFill>
                  <a:schemeClr val="bg1"/>
                </a:solidFill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009429" y="3455855"/>
              <a:ext cx="776175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Tahoma"/>
                </a:rPr>
                <a:t>복구된 </a:t>
              </a:r>
              <a:r>
                <a:rPr lang="en-US" altLang="ko-KR" sz="900" dirty="0">
                  <a:solidFill>
                    <a:schemeClr val="bg1"/>
                  </a:solidFill>
                  <a:latin typeface="Tahoma"/>
                </a:rPr>
                <a:t>VMs</a:t>
              </a:r>
              <a:endParaRPr lang="en-US" sz="900" dirty="0">
                <a:solidFill>
                  <a:schemeClr val="bg1"/>
                </a:solidFill>
                <a:latin typeface="Tahoma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700F106-F0D9-4B70-BE36-2F1CEE6C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35576" y="2636223"/>
              <a:ext cx="342900" cy="342900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ADE50D8-E058-4FFD-B3C8-4C4AE7D4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35576" y="3075830"/>
              <a:ext cx="342900" cy="342900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V="1">
            <a:off x="6885816" y="3222113"/>
            <a:ext cx="1005276" cy="1010"/>
          </a:xfrm>
          <a:prstGeom prst="straightConnector1">
            <a:avLst/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5141B117-6F6C-4D2C-AA1D-B232D6E8A9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6023" y="3023423"/>
            <a:ext cx="508700" cy="37483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02E6A48-853F-4B28-9B05-85BAE51E62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19105" y="3072860"/>
            <a:ext cx="323850" cy="3238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76CCAFF-1475-486F-BF3B-5753BB3BBECD}"/>
              </a:ext>
            </a:extLst>
          </p:cNvPr>
          <p:cNvGrpSpPr/>
          <p:nvPr/>
        </p:nvGrpSpPr>
        <p:grpSpPr>
          <a:xfrm>
            <a:off x="4783443" y="2187833"/>
            <a:ext cx="1606998" cy="368746"/>
            <a:chOff x="4678381" y="2220775"/>
            <a:chExt cx="1824590" cy="405947"/>
          </a:xfrm>
        </p:grpSpPr>
        <p:pic>
          <p:nvPicPr>
            <p:cNvPr id="32" name="Picture 8" descr="Afbeeldingsresultaat voor aws white transparent logo">
              <a:extLst>
                <a:ext uri="{FF2B5EF4-FFF2-40B4-BE49-F238E27FC236}">
                  <a16:creationId xmlns:a16="http://schemas.microsoft.com/office/drawing/2014/main" id="{F8AECA78-14E4-43E9-AA45-C151BB053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381" y="2220775"/>
              <a:ext cx="761149" cy="40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Afbeeldingsresultaat voor azure white logo transparent">
              <a:extLst>
                <a:ext uri="{FF2B5EF4-FFF2-40B4-BE49-F238E27FC236}">
                  <a16:creationId xmlns:a16="http://schemas.microsoft.com/office/drawing/2014/main" id="{9FC2FE88-CDC4-4A90-ADF7-B7C25C53F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75" y="2245757"/>
              <a:ext cx="986196" cy="2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9F14185F-ED84-4EC0-8A54-2B746CC4BAAE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백업 데이터를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AWS, Azure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손쉬운 자동 변환 제공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Content Placeholder 26">
            <a:extLst>
              <a:ext uri="{FF2B5EF4-FFF2-40B4-BE49-F238E27FC236}">
                <a16:creationId xmlns:a16="http://schemas.microsoft.com/office/drawing/2014/main" id="{6CA61382-6D40-4C77-B9E9-EE8F4D2A0E6C}"/>
              </a:ext>
            </a:extLst>
          </p:cNvPr>
          <p:cNvSpPr txBox="1">
            <a:spLocks/>
          </p:cNvSpPr>
          <p:nvPr/>
        </p:nvSpPr>
        <p:spPr>
          <a:xfrm>
            <a:off x="2953836" y="4165346"/>
            <a:ext cx="60099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sz="1100" dirty="0"/>
              <a:t>백업</a:t>
            </a:r>
            <a:r>
              <a:rPr lang="en-US" altLang="ko-KR" sz="1100" dirty="0"/>
              <a:t> </a:t>
            </a:r>
            <a:r>
              <a:rPr lang="ko-KR" altLang="en-US" sz="1100" dirty="0"/>
              <a:t>데이터</a:t>
            </a:r>
            <a:r>
              <a:rPr lang="ko-KR" sz="1100" dirty="0"/>
              <a:t>를 </a:t>
            </a:r>
            <a:r>
              <a:rPr lang="ko-KR" sz="1100" dirty="0" err="1"/>
              <a:t>Amazon</a:t>
            </a:r>
            <a:r>
              <a:rPr lang="ko-KR" sz="1100" dirty="0"/>
              <a:t> S3 또는 Microsoft </a:t>
            </a:r>
            <a:r>
              <a:rPr lang="ko-KR" sz="1100" dirty="0" err="1"/>
              <a:t>Blob</a:t>
            </a:r>
            <a:r>
              <a:rPr lang="ko-KR" sz="1100" dirty="0"/>
              <a:t> </a:t>
            </a:r>
            <a:r>
              <a:rPr lang="ko-KR" sz="1100" dirty="0" err="1"/>
              <a:t>Storage로</a:t>
            </a:r>
            <a:r>
              <a:rPr lang="ko-KR" sz="1100" dirty="0"/>
              <a:t> 업로드합니다.</a:t>
            </a:r>
            <a:endParaRPr lang="en-GB" sz="1100" dirty="0"/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/>
              <a:t>Amazon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업로드된</a:t>
            </a:r>
            <a:r>
              <a:rPr lang="ko-KR" altLang="en-US" sz="1100" dirty="0"/>
              <a:t> 백업 데이터는 </a:t>
            </a:r>
            <a:r>
              <a:rPr lang="en-US" altLang="ko-KR" sz="1100" dirty="0"/>
              <a:t>S3</a:t>
            </a:r>
            <a:r>
              <a:rPr lang="ko-KR" altLang="en-US" sz="1100" dirty="0"/>
              <a:t>에 원시 형식으로 저장됩니다</a:t>
            </a:r>
            <a:r>
              <a:rPr lang="ko-KR" sz="1100" dirty="0"/>
              <a:t>.</a:t>
            </a:r>
            <a:endParaRPr lang="en-GB" sz="1100" dirty="0"/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/>
              <a:t>Azure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업로드된</a:t>
            </a:r>
            <a:r>
              <a:rPr lang="ko-KR" altLang="en-US" sz="1100" dirty="0"/>
              <a:t> 백업 데이터는</a:t>
            </a:r>
            <a:r>
              <a:rPr lang="en-US" altLang="ko-KR" sz="1100" dirty="0"/>
              <a:t>VHD </a:t>
            </a:r>
            <a:r>
              <a:rPr lang="ko-KR" altLang="en-US" sz="1100" dirty="0"/>
              <a:t>형식으로 변환되어 </a:t>
            </a:r>
            <a:r>
              <a:rPr lang="en-US" altLang="ko-KR" sz="1100" dirty="0"/>
              <a:t>Blob </a:t>
            </a:r>
            <a:r>
              <a:rPr lang="ko-KR" altLang="en-US" sz="1100" dirty="0"/>
              <a:t>스토리지에 업로드 됩니다</a:t>
            </a:r>
            <a:r>
              <a:rPr lang="en-US" altLang="ko-KR" sz="1100" dirty="0"/>
              <a:t>.</a:t>
            </a:r>
            <a:endParaRPr lang="en-GB" sz="1100" dirty="0"/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sz="1100" dirty="0"/>
              <a:t>공용 클라우드 작업 내에서는 Veeam 소프트웨어가 필요하지 않습니다. </a:t>
            </a:r>
          </a:p>
        </p:txBody>
      </p:sp>
    </p:spTree>
    <p:extLst>
      <p:ext uri="{BB962C8B-B14F-4D97-AF65-F5344CB8AC3E}">
        <p14:creationId xmlns:p14="http://schemas.microsoft.com/office/powerpoint/2010/main" val="2696873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61" grpId="0" animBg="1"/>
      <p:bldP spid="71" grpId="0" animBg="1"/>
      <p:bldP spid="81" grpId="0" animBg="1"/>
      <p:bldP spid="8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2734E5-E230-DC4F-9FF5-0525E9DA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ko-KR" altLang="en-US" dirty="0"/>
              <a:t>고급 복구 기능 </a:t>
            </a:r>
            <a:r>
              <a:rPr lang="en-US" altLang="ko-KR" dirty="0"/>
              <a:t>- </a:t>
            </a:r>
            <a:r>
              <a:rPr lang="en-GB" sz="3600" dirty="0"/>
              <a:t>Secure Restore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FE19CD7-5816-40F3-8E49-EF399717C41E}"/>
              </a:ext>
            </a:extLst>
          </p:cNvPr>
          <p:cNvGrpSpPr/>
          <p:nvPr/>
        </p:nvGrpSpPr>
        <p:grpSpPr>
          <a:xfrm>
            <a:off x="899621" y="1419865"/>
            <a:ext cx="2390496" cy="2018286"/>
            <a:chOff x="898662" y="1419567"/>
            <a:chExt cx="2391116" cy="201881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2FDE768-F963-458C-A444-00B42B9FD2BE}"/>
                </a:ext>
              </a:extLst>
            </p:cNvPr>
            <p:cNvSpPr txBox="1"/>
            <p:nvPr/>
          </p:nvSpPr>
          <p:spPr>
            <a:xfrm>
              <a:off x="1067981" y="2095096"/>
              <a:ext cx="663815" cy="1847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685628">
                <a:defRPr/>
              </a:pPr>
              <a:r>
                <a:rPr lang="ko-KR" altLang="en-US" sz="1200">
                  <a:solidFill>
                    <a:srgbClr val="FFFFFF"/>
                  </a:solidFill>
                  <a:latin typeface="Tahoma"/>
                </a:rPr>
                <a:t>백업 서버</a:t>
              </a:r>
              <a:endParaRPr lang="ru-RU" sz="1200" dirty="0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AD2AB1-3717-4E3E-9974-3968E9841CB5}"/>
                </a:ext>
              </a:extLst>
            </p:cNvPr>
            <p:cNvSpPr txBox="1"/>
            <p:nvPr/>
          </p:nvSpPr>
          <p:spPr>
            <a:xfrm>
              <a:off x="898662" y="3179781"/>
              <a:ext cx="1002458" cy="25860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628">
                <a:lnSpc>
                  <a:spcPct val="90000"/>
                </a:lnSpc>
                <a:defRPr/>
              </a:pPr>
              <a:r>
                <a:rPr lang="ko-KR" altLang="en-US" sz="1200" dirty="0">
                  <a:solidFill>
                    <a:srgbClr val="FFFFFF"/>
                  </a:solidFill>
                  <a:latin typeface="Tahoma"/>
                </a:rPr>
                <a:t>백업 저장소</a:t>
              </a:r>
              <a:endParaRPr lang="en-US" sz="1200" dirty="0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CFD39D-4C97-42F7-9547-549DF4E4CDBE}"/>
                </a:ext>
              </a:extLst>
            </p:cNvPr>
            <p:cNvSpPr txBox="1"/>
            <p:nvPr/>
          </p:nvSpPr>
          <p:spPr>
            <a:xfrm>
              <a:off x="1569353" y="1518543"/>
              <a:ext cx="1720425" cy="246285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685628">
                <a:defRPr/>
              </a:pPr>
              <a:r>
                <a:rPr lang="en-GB" sz="1000" dirty="0">
                  <a:solidFill>
                    <a:srgbClr val="FFFFFF"/>
                  </a:solidFill>
                  <a:latin typeface="Tahoma"/>
                </a:rPr>
                <a:t>1. </a:t>
              </a:r>
              <a:r>
                <a:rPr lang="ko-KR" altLang="en-US" sz="1000" dirty="0">
                  <a:solidFill>
                    <a:srgbClr val="FFFFFF"/>
                  </a:solidFill>
                  <a:latin typeface="Tahoma"/>
                </a:rPr>
                <a:t>복원 시점 선택</a:t>
              </a:r>
              <a:endParaRPr lang="en-GB" sz="1000" dirty="0">
                <a:solidFill>
                  <a:srgbClr val="FFFFFF"/>
                </a:solidFill>
                <a:latin typeface="Tahoma"/>
              </a:endParaRP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6C6D38D9-EC74-48AA-87F3-C674C7395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31318" y="1419567"/>
              <a:ext cx="475586" cy="618262"/>
            </a:xfrm>
            <a:prstGeom prst="rect">
              <a:avLst/>
            </a:prstGeom>
          </p:spPr>
        </p:pic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E5C7C3C4-9FA4-46DC-954B-7BF3BE0C0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11756" y="2604990"/>
              <a:ext cx="490983" cy="517524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F55F8F4-6885-4C8C-9F40-9D9E784E85EC}"/>
              </a:ext>
            </a:extLst>
          </p:cNvPr>
          <p:cNvGrpSpPr/>
          <p:nvPr/>
        </p:nvGrpSpPr>
        <p:grpSpPr>
          <a:xfrm>
            <a:off x="1620500" y="2537417"/>
            <a:ext cx="2407874" cy="1797280"/>
            <a:chOff x="1619731" y="2537406"/>
            <a:chExt cx="2408501" cy="179774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AD50E65-E7D1-4544-B4C2-1B2F57A5E4FD}"/>
                </a:ext>
              </a:extLst>
            </p:cNvPr>
            <p:cNvSpPr txBox="1"/>
            <p:nvPr/>
          </p:nvSpPr>
          <p:spPr>
            <a:xfrm>
              <a:off x="2223733" y="3219840"/>
              <a:ext cx="1369730" cy="1662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628">
                <a:lnSpc>
                  <a:spcPct val="90000"/>
                </a:lnSpc>
                <a:defRPr/>
              </a:pPr>
              <a:r>
                <a:rPr lang="ko-KR" altLang="en-US" sz="1200">
                  <a:solidFill>
                    <a:srgbClr val="FFFFFF"/>
                  </a:solidFill>
                  <a:latin typeface="Tahoma"/>
                </a:rPr>
                <a:t>마운트 서버</a:t>
              </a:r>
              <a:endParaRPr lang="ru-RU" sz="1200" dirty="0">
                <a:solidFill>
                  <a:srgbClr val="FFFFFF"/>
                </a:solidFill>
                <a:latin typeface="Tahoma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927F1E1-6C60-4274-9C40-B77E022C8976}"/>
                </a:ext>
              </a:extLst>
            </p:cNvPr>
            <p:cNvCxnSpPr>
              <a:cxnSpLocks/>
            </p:cNvCxnSpPr>
            <p:nvPr/>
          </p:nvCxnSpPr>
          <p:spPr>
            <a:xfrm>
              <a:off x="1619731" y="2825878"/>
              <a:ext cx="1023082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E1D5822-8A97-495D-9231-BE96B3C6134E}"/>
                </a:ext>
              </a:extLst>
            </p:cNvPr>
            <p:cNvSpPr txBox="1"/>
            <p:nvPr/>
          </p:nvSpPr>
          <p:spPr>
            <a:xfrm>
              <a:off x="2357797" y="3473156"/>
              <a:ext cx="1670435" cy="861998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685628">
                <a:defRPr/>
              </a:pPr>
              <a:r>
                <a:rPr lang="en-GB" sz="1000" dirty="0">
                  <a:solidFill>
                    <a:srgbClr val="FFFFFF"/>
                  </a:solidFill>
                  <a:latin typeface="Tahoma"/>
                </a:rPr>
                <a:t>2. </a:t>
              </a:r>
              <a:r>
                <a:rPr lang="ko-KR" altLang="en-US" sz="1000" dirty="0">
                  <a:solidFill>
                    <a:srgbClr val="FFFFFF"/>
                  </a:solidFill>
                  <a:latin typeface="Tahoma"/>
                </a:rPr>
                <a:t>백업 파일을 마운트 서버에 마운트 수행</a:t>
              </a:r>
              <a:endParaRPr lang="en-US" altLang="ko-KR" sz="1000" dirty="0">
                <a:solidFill>
                  <a:srgbClr val="FFFFFF"/>
                </a:solidFill>
                <a:latin typeface="Tahoma"/>
              </a:endParaRPr>
            </a:p>
            <a:p>
              <a:pPr defTabSz="685628">
                <a:defRPr/>
              </a:pPr>
              <a:endParaRPr lang="en-US" sz="1000" dirty="0">
                <a:solidFill>
                  <a:srgbClr val="FFFFFF"/>
                </a:solidFill>
                <a:latin typeface="Tahoma"/>
              </a:endParaRPr>
            </a:p>
            <a:p>
              <a:pPr defTabSz="685628">
                <a:defRPr/>
              </a:pPr>
              <a:r>
                <a:rPr lang="ko-KR" altLang="en-US" sz="1000" dirty="0">
                  <a:solidFill>
                    <a:srgbClr val="FFFFFF"/>
                  </a:solidFill>
                  <a:latin typeface="Tahoma"/>
                </a:rPr>
                <a:t>최신 버전의 백신프로그램 설치 필요</a:t>
              </a:r>
              <a:endParaRPr lang="en-GB" sz="1000" i="1" dirty="0">
                <a:solidFill>
                  <a:srgbClr val="FFFFFF"/>
                </a:solidFill>
                <a:latin typeface="Tahoma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B98532C2-6EED-48B8-8E46-44B647EC2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682696" y="2537406"/>
              <a:ext cx="451805" cy="618259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AE980A-F0F9-4567-B575-0719CEA9F41E}"/>
              </a:ext>
            </a:extLst>
          </p:cNvPr>
          <p:cNvGrpSpPr/>
          <p:nvPr/>
        </p:nvGrpSpPr>
        <p:grpSpPr>
          <a:xfrm>
            <a:off x="3312507" y="1399682"/>
            <a:ext cx="4959575" cy="1905456"/>
            <a:chOff x="3312177" y="1399373"/>
            <a:chExt cx="4960867" cy="1905955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A5D56C3-09A9-498B-9D2E-3E1D52A9949E}"/>
                </a:ext>
              </a:extLst>
            </p:cNvPr>
            <p:cNvCxnSpPr>
              <a:cxnSpLocks/>
            </p:cNvCxnSpPr>
            <p:nvPr/>
          </p:nvCxnSpPr>
          <p:spPr>
            <a:xfrm>
              <a:off x="4942133" y="2446094"/>
              <a:ext cx="2050338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4130EA-A3E2-4F75-A9E3-17799DEAEBB5}"/>
                </a:ext>
              </a:extLst>
            </p:cNvPr>
            <p:cNvSpPr txBox="1"/>
            <p:nvPr/>
          </p:nvSpPr>
          <p:spPr>
            <a:xfrm>
              <a:off x="3493787" y="1399373"/>
              <a:ext cx="1720425" cy="554142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914171">
                <a:defRPr/>
              </a:pPr>
              <a:r>
                <a:rPr lang="en-GB" sz="1000" dirty="0">
                  <a:solidFill>
                    <a:srgbClr val="FFFFFF"/>
                  </a:solidFill>
                  <a:latin typeface="Tahoma"/>
                </a:rPr>
                <a:t>3. </a:t>
              </a:r>
              <a:r>
                <a:rPr lang="ko-KR" altLang="ko-KR" sz="1000" dirty="0" err="1">
                  <a:solidFill>
                    <a:srgbClr val="FFFFFF"/>
                  </a:solidFill>
                </a:rPr>
                <a:t>마운트된</a:t>
              </a:r>
              <a:r>
                <a:rPr lang="ko-KR" altLang="ko-KR" sz="1000" dirty="0">
                  <a:solidFill>
                    <a:srgbClr val="FFFFFF"/>
                  </a:solidFill>
                </a:rPr>
                <a:t> 볼륨에 대한 안티 바이러스 검사 실행 </a:t>
              </a:r>
            </a:p>
            <a:p>
              <a:pPr defTabSz="914171">
                <a:defRPr/>
              </a:pPr>
              <a:r>
                <a:rPr lang="ko-KR" altLang="ko-KR" sz="1000" dirty="0">
                  <a:solidFill>
                    <a:srgbClr val="FFFFFF"/>
                  </a:solidFill>
                </a:rPr>
                <a:t>(부트 섹터 포함)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9E47CA-0323-4349-AE9E-44D9D0E0879E}"/>
                </a:ext>
              </a:extLst>
            </p:cNvPr>
            <p:cNvSpPr txBox="1"/>
            <p:nvPr/>
          </p:nvSpPr>
          <p:spPr>
            <a:xfrm>
              <a:off x="5203176" y="1703618"/>
              <a:ext cx="2773393" cy="246285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685628">
                <a:defRPr/>
              </a:pPr>
              <a:r>
                <a:rPr lang="en-GB" sz="1000" dirty="0">
                  <a:solidFill>
                    <a:srgbClr val="FFFFFF"/>
                  </a:solidFill>
                  <a:latin typeface="Tahoma"/>
                </a:rPr>
                <a:t>4a. </a:t>
              </a:r>
              <a:r>
                <a:rPr lang="ko-KR" altLang="ko-KR" sz="1000" dirty="0">
                  <a:solidFill>
                    <a:srgbClr val="FFFFFF"/>
                  </a:solidFill>
                </a:rPr>
                <a:t>감염이</a:t>
              </a:r>
              <a:r>
                <a:rPr lang="ko-KR" altLang="en-US" sz="1000" dirty="0">
                  <a:solidFill>
                    <a:srgbClr val="FFFFFF"/>
                  </a:solidFill>
                  <a:latin typeface="Tahoma"/>
                </a:rPr>
                <a:t> </a:t>
              </a:r>
              <a:r>
                <a:rPr lang="ko-KR" altLang="en-US" sz="1000" dirty="0" err="1">
                  <a:solidFill>
                    <a:srgbClr val="FFFFFF"/>
                  </a:solidFill>
                  <a:latin typeface="Tahoma"/>
                </a:rPr>
                <a:t>미발견</a:t>
              </a:r>
              <a:r>
                <a:rPr lang="ko-KR" altLang="en-US" sz="1000" dirty="0">
                  <a:solidFill>
                    <a:srgbClr val="FFFFFF"/>
                  </a:solidFill>
                  <a:latin typeface="Tahoma"/>
                </a:rPr>
                <a:t> </a:t>
              </a:r>
              <a:r>
                <a:rPr lang="en-US" altLang="ko-KR" sz="1000" dirty="0">
                  <a:solidFill>
                    <a:srgbClr val="FFFFFF"/>
                  </a:solidFill>
                  <a:latin typeface="Tahoma"/>
                </a:rPr>
                <a:t>: </a:t>
              </a:r>
              <a:r>
                <a:rPr lang="ko-KR" altLang="en-US" sz="1000" dirty="0">
                  <a:solidFill>
                    <a:srgbClr val="FFFFFF"/>
                  </a:solidFill>
                  <a:latin typeface="Tahoma"/>
                </a:rPr>
                <a:t>복구 수행</a:t>
              </a:r>
              <a:endParaRPr lang="en-GB" sz="1000" dirty="0">
                <a:solidFill>
                  <a:srgbClr val="FFFFFF"/>
                </a:solidFill>
                <a:latin typeface="Tahoma"/>
              </a:endParaRP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126980C0-3E01-4D99-ADC5-146DFAD0F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83358" y="2343460"/>
              <a:ext cx="345203" cy="34520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A2849D84-6195-45A4-817B-2C763C636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6447" y="2343460"/>
              <a:ext cx="345202" cy="34520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765F669A-C8F3-4228-9719-3DC2366D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12177" y="1905020"/>
              <a:ext cx="1583459" cy="989662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551E10A-CD19-4545-B495-5F705CC12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532788" y="2247291"/>
              <a:ext cx="460375" cy="460375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3B68F4E-3829-4D4D-A356-31CA09BFF4A6}"/>
                </a:ext>
              </a:extLst>
            </p:cNvPr>
            <p:cNvGrpSpPr/>
            <p:nvPr/>
          </p:nvGrpSpPr>
          <p:grpSpPr>
            <a:xfrm>
              <a:off x="7135421" y="2209324"/>
              <a:ext cx="1137623" cy="1096004"/>
              <a:chOff x="7135420" y="2209324"/>
              <a:chExt cx="988112" cy="951963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A3E9958B-07BB-4CD1-A42F-C409FAC294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7135421" y="2209325"/>
                <a:ext cx="988111" cy="951962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AF314167-D64B-4829-A73F-54DF15EA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35420" y="2209324"/>
                <a:ext cx="265025" cy="265025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5F74DA0-276E-425D-B54E-9F77AB89AF48}"/>
              </a:ext>
            </a:extLst>
          </p:cNvPr>
          <p:cNvGrpSpPr/>
          <p:nvPr/>
        </p:nvGrpSpPr>
        <p:grpSpPr>
          <a:xfrm>
            <a:off x="4405666" y="2908875"/>
            <a:ext cx="2065297" cy="1545883"/>
            <a:chOff x="4405620" y="2908963"/>
            <a:chExt cx="2065834" cy="1546286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98C6997-9F95-4998-A85C-7045AA46B4E9}"/>
                </a:ext>
              </a:extLst>
            </p:cNvPr>
            <p:cNvCxnSpPr>
              <a:cxnSpLocks/>
            </p:cNvCxnSpPr>
            <p:nvPr/>
          </p:nvCxnSpPr>
          <p:spPr>
            <a:xfrm>
              <a:off x="4526114" y="2908963"/>
              <a:ext cx="0" cy="933266"/>
            </a:xfrm>
            <a:prstGeom prst="straightConnector1">
              <a:avLst/>
            </a:prstGeom>
            <a:ln w="127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D038C83-C976-43C8-97D9-6E4BBB7B3B4B}"/>
                </a:ext>
              </a:extLst>
            </p:cNvPr>
            <p:cNvSpPr txBox="1"/>
            <p:nvPr/>
          </p:nvSpPr>
          <p:spPr>
            <a:xfrm>
              <a:off x="4942132" y="4006910"/>
              <a:ext cx="1529322" cy="400214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685628">
                <a:defRPr/>
              </a:pPr>
              <a:r>
                <a:rPr lang="en-GB" sz="1000" dirty="0">
                  <a:solidFill>
                    <a:srgbClr val="FFFFFF"/>
                  </a:solidFill>
                  <a:latin typeface="Tahoma"/>
                </a:rPr>
                <a:t>4c. </a:t>
              </a:r>
              <a:r>
                <a:rPr lang="ko-KR" altLang="ko-KR" sz="1000" dirty="0">
                  <a:solidFill>
                    <a:srgbClr val="FFFFFF"/>
                  </a:solidFill>
                </a:rPr>
                <a:t>감염</a:t>
              </a:r>
              <a:r>
                <a:rPr lang="ko-KR" altLang="en-US" sz="1000" dirty="0">
                  <a:solidFill>
                    <a:srgbClr val="FFFFFF"/>
                  </a:solidFill>
                </a:rPr>
                <a:t> 발견 </a:t>
              </a:r>
              <a:r>
                <a:rPr lang="en-US" altLang="ko-KR" sz="1000" dirty="0">
                  <a:solidFill>
                    <a:srgbClr val="FFFFFF"/>
                  </a:solidFill>
                </a:rPr>
                <a:t>: </a:t>
              </a:r>
              <a:r>
                <a:rPr lang="ko-KR" altLang="en-US" sz="1000" dirty="0">
                  <a:solidFill>
                    <a:srgbClr val="FFFFFF"/>
                  </a:solidFill>
                </a:rPr>
                <a:t>복구 실패 처리</a:t>
              </a:r>
              <a:endParaRPr lang="en-GB" sz="1000" dirty="0">
                <a:solidFill>
                  <a:srgbClr val="FFFFFF"/>
                </a:solidFill>
                <a:latin typeface="Tahoma"/>
              </a:endParaRPr>
            </a:p>
          </p:txBody>
        </p:sp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3505B3BC-D529-4FC8-8769-0379D9121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05620" y="3986873"/>
              <a:ext cx="355737" cy="355737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4DB354C6-4283-495C-8B24-1584F862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664168" y="4218479"/>
              <a:ext cx="236770" cy="23677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2D45983-6872-4222-8CDB-105E99D51A11}"/>
              </a:ext>
            </a:extLst>
          </p:cNvPr>
          <p:cNvGrpSpPr/>
          <p:nvPr/>
        </p:nvGrpSpPr>
        <p:grpSpPr>
          <a:xfrm>
            <a:off x="4942037" y="2661243"/>
            <a:ext cx="2457672" cy="884576"/>
            <a:chOff x="4942133" y="2661266"/>
            <a:chExt cx="2458312" cy="884806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2B4D6D1-5CD5-4C2E-BAC0-95BC561AFC14}"/>
                </a:ext>
              </a:extLst>
            </p:cNvPr>
            <p:cNvSpPr txBox="1"/>
            <p:nvPr/>
          </p:nvSpPr>
          <p:spPr>
            <a:xfrm>
              <a:off x="5582797" y="3145858"/>
              <a:ext cx="1817648" cy="400214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685628">
                <a:defRPr/>
              </a:pPr>
              <a:r>
                <a:rPr lang="en-GB" sz="1000" dirty="0">
                  <a:solidFill>
                    <a:srgbClr val="FFFFFF"/>
                  </a:solidFill>
                  <a:latin typeface="Tahoma"/>
                </a:rPr>
                <a:t>4b. </a:t>
              </a:r>
              <a:r>
                <a:rPr lang="ko-KR" altLang="ko-KR" sz="1000" dirty="0">
                  <a:solidFill>
                    <a:srgbClr val="FFFFFF"/>
                  </a:solidFill>
                </a:rPr>
                <a:t>감염</a:t>
              </a:r>
              <a:r>
                <a:rPr lang="ko-KR" altLang="en-US" sz="1000" dirty="0">
                  <a:solidFill>
                    <a:srgbClr val="FFFFFF"/>
                  </a:solidFill>
                </a:rPr>
                <a:t> 발견 </a:t>
              </a:r>
              <a:r>
                <a:rPr lang="en-US" altLang="ko-KR" sz="1000" dirty="0">
                  <a:solidFill>
                    <a:srgbClr val="FFFFFF"/>
                  </a:solidFill>
                </a:rPr>
                <a:t>: </a:t>
              </a:r>
              <a:r>
                <a:rPr lang="ko-KR" altLang="en-US" sz="1000" dirty="0">
                  <a:solidFill>
                    <a:srgbClr val="FFFFFF"/>
                  </a:solidFill>
                </a:rPr>
                <a:t>네트웍 단절 후 복구 수행</a:t>
              </a:r>
              <a:endParaRPr lang="en-GB" altLang="ko-KR" sz="1000" dirty="0">
                <a:solidFill>
                  <a:srgbClr val="FFFFFF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83BC4A1-DB12-48D9-9D68-06DACC695C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2133" y="2825878"/>
              <a:ext cx="2050338" cy="9638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7DDBE8C2-A18D-4913-AB71-715342DD2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76541" y="2661266"/>
              <a:ext cx="460374" cy="460374"/>
            </a:xfrm>
            <a:prstGeom prst="rect">
              <a:avLst/>
            </a:prstGeom>
          </p:spPr>
        </p:pic>
      </p:grpSp>
      <p:pic>
        <p:nvPicPr>
          <p:cNvPr id="35" name="Graphic 34">
            <a:extLst>
              <a:ext uri="{FF2B5EF4-FFF2-40B4-BE49-F238E27FC236}">
                <a16:creationId xmlns:a16="http://schemas.microsoft.com/office/drawing/2014/main" id="{5F15AE8E-6A3F-47B7-AB47-0DA5B45F24D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85870" y="3609504"/>
            <a:ext cx="641179" cy="675838"/>
          </a:xfrm>
          <a:prstGeom prst="rect">
            <a:avLst/>
          </a:prstGeom>
        </p:spPr>
      </p:pic>
      <p:sp>
        <p:nvSpPr>
          <p:cNvPr id="36" name="Content Placeholder 1">
            <a:extLst>
              <a:ext uri="{FF2B5EF4-FFF2-40B4-BE49-F238E27FC236}">
                <a16:creationId xmlns:a16="http://schemas.microsoft.com/office/drawing/2014/main" id="{92301EAC-E72E-4946-A7FC-12E8A6B6516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안전한 백업 데이터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랜섬웨어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멀웨어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신속하게 검색해서 복구 수행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7" name="Picture 9">
            <a:extLst>
              <a:ext uri="{FF2B5EF4-FFF2-40B4-BE49-F238E27FC236}">
                <a16:creationId xmlns:a16="http://schemas.microsoft.com/office/drawing/2014/main" id="{BB0611A9-EF98-404B-9E2B-815B1AE6A6E2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48984" y="3967402"/>
            <a:ext cx="1908870" cy="673601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0045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869F5-B32E-4A47-8D31-2F95CFCD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복구 기능 </a:t>
            </a:r>
            <a:r>
              <a:rPr lang="en-US" altLang="ko-KR" dirty="0"/>
              <a:t>- </a:t>
            </a:r>
            <a:r>
              <a:rPr lang="en-GB" dirty="0"/>
              <a:t>Staged Restore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BD4FB506-413D-493A-8735-326107F0210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78348" y="2978640"/>
            <a:ext cx="234550" cy="749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C91CDB1-CBB4-416B-96B0-8F2CA1A61469}"/>
              </a:ext>
            </a:extLst>
          </p:cNvPr>
          <p:cNvGrpSpPr>
            <a:grpSpLocks noChangeAspect="1"/>
          </p:cNvGrpSpPr>
          <p:nvPr/>
        </p:nvGrpSpPr>
        <p:grpSpPr>
          <a:xfrm>
            <a:off x="391848" y="1970068"/>
            <a:ext cx="8361527" cy="2786017"/>
            <a:chOff x="-13255" y="1793416"/>
            <a:chExt cx="9394977" cy="313035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9621183-AF8E-47E5-AAEB-A592DF8F88ED}"/>
                </a:ext>
              </a:extLst>
            </p:cNvPr>
            <p:cNvSpPr txBox="1"/>
            <p:nvPr/>
          </p:nvSpPr>
          <p:spPr>
            <a:xfrm>
              <a:off x="-13255" y="2209303"/>
              <a:ext cx="3474715" cy="674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en-GB" sz="1100" dirty="0">
                  <a:solidFill>
                    <a:schemeClr val="bg1"/>
                  </a:solidFill>
                  <a:latin typeface="Arial"/>
                </a:rPr>
                <a:t>A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씨는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2017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년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8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월에 집을 구매하기 위해 개인 정보를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B 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회사에 제공했으며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, B 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회사는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DB 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서버에 해당 정보를 보관 중입니다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.</a:t>
              </a:r>
              <a:endParaRPr lang="en-GB" sz="11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194C608-9617-48CC-9931-43034CB367C6}"/>
                </a:ext>
              </a:extLst>
            </p:cNvPr>
            <p:cNvSpPr txBox="1"/>
            <p:nvPr/>
          </p:nvSpPr>
          <p:spPr>
            <a:xfrm>
              <a:off x="2109798" y="1793416"/>
              <a:ext cx="4454381" cy="293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en-GB" sz="1100" dirty="0" err="1">
                  <a:solidFill>
                    <a:schemeClr val="bg1"/>
                  </a:solidFill>
                  <a:latin typeface="Arial"/>
                </a:rPr>
                <a:t>SureBackup</a:t>
              </a:r>
              <a:r>
                <a:rPr lang="en-GB" sz="1100" dirty="0">
                  <a:solidFill>
                    <a:schemeClr val="bg1"/>
                  </a:solidFill>
                  <a:latin typeface="Arial"/>
                </a:rPr>
                <a:t> 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기능을 이용한 백업 데이터 검증</a:t>
              </a:r>
              <a:endParaRPr lang="en-GB" sz="11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331C73F-4B76-4A34-A5EE-9BB8A17737F3}"/>
                </a:ext>
              </a:extLst>
            </p:cNvPr>
            <p:cNvSpPr txBox="1"/>
            <p:nvPr/>
          </p:nvSpPr>
          <p:spPr>
            <a:xfrm>
              <a:off x="4341204" y="2443290"/>
              <a:ext cx="3358621" cy="484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en-US" sz="1100" dirty="0">
                  <a:solidFill>
                    <a:schemeClr val="bg1"/>
                  </a:solidFill>
                  <a:latin typeface="Arial"/>
                </a:rPr>
                <a:t>2020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년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2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월 </a:t>
              </a:r>
              <a:r>
                <a:rPr lang="en-US" sz="1100" dirty="0">
                  <a:solidFill>
                    <a:schemeClr val="bg1"/>
                  </a:solidFill>
                  <a:latin typeface="Arial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 서버 장애로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B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회사는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2019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년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12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월 데이터 복구가 필요합니다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.</a:t>
              </a:r>
              <a:endParaRPr lang="en-GB" sz="11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290531E-158A-415A-9D52-EED90518BF74}"/>
                </a:ext>
              </a:extLst>
            </p:cNvPr>
            <p:cNvSpPr txBox="1"/>
            <p:nvPr/>
          </p:nvSpPr>
          <p:spPr>
            <a:xfrm>
              <a:off x="4777146" y="4059234"/>
              <a:ext cx="3262450" cy="864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defRPr/>
              </a:pP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별도의 독립된 네트웍에 백업 데이터 마운트 후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A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씨 정보를 삭제하는 스크립트를 실행합니다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. A 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씨 정보 삭제 후 운영 환경에 데이터를 복구 수행합니다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.</a:t>
              </a:r>
              <a:endParaRPr lang="en-GB" sz="1100" dirty="0">
                <a:solidFill>
                  <a:schemeClr val="bg1"/>
                </a:solidFill>
                <a:latin typeface="Arial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D623BF4-7159-494E-86FF-FFB7168D081B}"/>
                </a:ext>
              </a:extLst>
            </p:cNvPr>
            <p:cNvSpPr txBox="1"/>
            <p:nvPr/>
          </p:nvSpPr>
          <p:spPr>
            <a:xfrm>
              <a:off x="324650" y="4083075"/>
              <a:ext cx="3474715" cy="484143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1219170">
                <a:defRPr/>
              </a:pPr>
              <a:r>
                <a:rPr lang="en-GB" sz="1100" dirty="0">
                  <a:solidFill>
                    <a:schemeClr val="bg1"/>
                  </a:solidFill>
                  <a:latin typeface="Arial"/>
                </a:rPr>
                <a:t>B 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회사는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A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씨 정보가 포함된 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DB</a:t>
              </a:r>
              <a:r>
                <a:rPr lang="ko-KR" altLang="en-US" sz="1100" dirty="0">
                  <a:solidFill>
                    <a:schemeClr val="bg1"/>
                  </a:solidFill>
                  <a:latin typeface="Arial"/>
                </a:rPr>
                <a:t>서버를 백업하고 있습니다</a:t>
              </a:r>
              <a:r>
                <a:rPr lang="en-US" altLang="ko-KR" sz="1100" dirty="0">
                  <a:solidFill>
                    <a:schemeClr val="bg1"/>
                  </a:solidFill>
                  <a:latin typeface="Arial"/>
                </a:rPr>
                <a:t>.</a:t>
              </a:r>
              <a:endParaRPr lang="en-GB" sz="1100" dirty="0">
                <a:solidFill>
                  <a:schemeClr val="bg1"/>
                </a:solidFill>
                <a:latin typeface="Arial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E7D1AC72-4F07-4C4C-BD45-36B915357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89212" y="2735089"/>
              <a:ext cx="1592510" cy="1534249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EDF8ED3-0E2C-4839-B048-71CFF371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70029" y="2933550"/>
              <a:ext cx="1568007" cy="980006"/>
            </a:xfrm>
            <a:prstGeom prst="rect">
              <a:avLst/>
            </a:prstGeom>
          </p:spPr>
        </p:pic>
        <p:pic>
          <p:nvPicPr>
            <p:cNvPr id="61" name="Picture 127">
              <a:extLst>
                <a:ext uri="{FF2B5EF4-FFF2-40B4-BE49-F238E27FC236}">
                  <a16:creationId xmlns:a16="http://schemas.microsoft.com/office/drawing/2014/main" id="{FC144E62-74BD-4563-83EE-497510E20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6213530" y="3190785"/>
              <a:ext cx="622860" cy="622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3CD6318D-BB02-468E-89EF-300C39FD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3401420" y="3058836"/>
              <a:ext cx="820425" cy="888794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27826C65-B0B9-4A5D-AE33-6CE8EF98E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67391" y="2108497"/>
              <a:ext cx="686799" cy="686799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E03DE5E5-B656-48F2-B40D-3A0DC3278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8655" y="3035853"/>
              <a:ext cx="935032" cy="93503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25B9CF73-9C98-427A-B3B4-8E040EE3E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97815" y="3230199"/>
              <a:ext cx="546064" cy="546065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D3F34266-C1FB-482B-92FB-474D0B27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684711" y="3171524"/>
              <a:ext cx="663691" cy="663691"/>
            </a:xfrm>
            <a:prstGeom prst="rect">
              <a:avLst/>
            </a:prstGeom>
          </p:spPr>
        </p:pic>
      </p:grp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B13E7F61-ECF5-46B8-AFFB-924756717A7B}"/>
              </a:ext>
            </a:extLst>
          </p:cNvPr>
          <p:cNvCxnSpPr>
            <a:cxnSpLocks/>
          </p:cNvCxnSpPr>
          <p:nvPr/>
        </p:nvCxnSpPr>
        <p:spPr>
          <a:xfrm>
            <a:off x="1403727" y="3491925"/>
            <a:ext cx="49931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C75DFCF5-BDBC-4CCE-A281-E4F9959EBF64}"/>
              </a:ext>
            </a:extLst>
          </p:cNvPr>
          <p:cNvCxnSpPr>
            <a:cxnSpLocks/>
          </p:cNvCxnSpPr>
          <p:nvPr/>
        </p:nvCxnSpPr>
        <p:spPr>
          <a:xfrm flipV="1">
            <a:off x="2493722" y="3491804"/>
            <a:ext cx="931481" cy="121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0C86E01A-C5E6-4F51-9BD4-A7FB12702A7C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 flipV="1">
            <a:off x="4166791" y="3491802"/>
            <a:ext cx="417908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0174C71-1BD8-4DDB-B14A-9FE40B856739}"/>
              </a:ext>
            </a:extLst>
          </p:cNvPr>
          <p:cNvCxnSpPr>
            <a:cxnSpLocks/>
            <a:stCxn id="65" idx="3"/>
            <a:endCxn id="61" idx="1"/>
          </p:cNvCxnSpPr>
          <p:nvPr/>
        </p:nvCxnSpPr>
        <p:spPr>
          <a:xfrm flipV="1">
            <a:off x="5070697" y="3490898"/>
            <a:ext cx="862987" cy="904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E0A9CEC2-9053-4E91-BFA7-8A5A8DBE6CD4}"/>
              </a:ext>
            </a:extLst>
          </p:cNvPr>
          <p:cNvCxnSpPr>
            <a:cxnSpLocks/>
            <a:stCxn id="61" idx="3"/>
            <a:endCxn id="59" idx="1"/>
          </p:cNvCxnSpPr>
          <p:nvPr/>
        </p:nvCxnSpPr>
        <p:spPr>
          <a:xfrm flipV="1">
            <a:off x="6488029" y="3490896"/>
            <a:ext cx="848012" cy="2"/>
          </a:xfrm>
          <a:prstGeom prst="bentConnector3">
            <a:avLst>
              <a:gd name="adj1" fmla="val 50000"/>
            </a:avLst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D2A59AA-244E-4A4E-91FD-0F1860270D14}"/>
              </a:ext>
            </a:extLst>
          </p:cNvPr>
          <p:cNvSpPr/>
          <p:nvPr/>
        </p:nvSpPr>
        <p:spPr>
          <a:xfrm>
            <a:off x="3657031" y="1466220"/>
            <a:ext cx="1204176" cy="276999"/>
          </a:xfrm>
          <a:prstGeom prst="rect">
            <a:avLst/>
          </a:prstGeom>
          <a:solidFill>
            <a:srgbClr val="93EB2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3738"/>
                </a:solidFill>
              </a:rPr>
              <a:t>보안 규정 준수</a:t>
            </a:r>
            <a:endParaRPr lang="en-GB" sz="1200" dirty="0">
              <a:solidFill>
                <a:srgbClr val="003738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A280DDA-3128-4C9E-A6A0-503D9CB1FA10}"/>
              </a:ext>
            </a:extLst>
          </p:cNvPr>
          <p:cNvSpPr/>
          <p:nvPr/>
        </p:nvSpPr>
        <p:spPr>
          <a:xfrm>
            <a:off x="1171769" y="1462434"/>
            <a:ext cx="1284326" cy="276999"/>
          </a:xfrm>
          <a:prstGeom prst="rect">
            <a:avLst/>
          </a:prstGeom>
          <a:solidFill>
            <a:srgbClr val="93EB2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rgbClr val="003738"/>
                </a:solidFill>
              </a:rPr>
              <a:t>GDPR </a:t>
            </a:r>
            <a:r>
              <a:rPr lang="ko-KR" altLang="en-US" sz="1200" dirty="0">
                <a:solidFill>
                  <a:srgbClr val="003738"/>
                </a:solidFill>
              </a:rPr>
              <a:t>규정 준수</a:t>
            </a:r>
            <a:endParaRPr lang="en-GB" sz="1200" dirty="0">
              <a:solidFill>
                <a:srgbClr val="003738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09CA4DD-0BF6-4571-BD93-8BDB389DA472}"/>
              </a:ext>
            </a:extLst>
          </p:cNvPr>
          <p:cNvSpPr/>
          <p:nvPr/>
        </p:nvSpPr>
        <p:spPr>
          <a:xfrm>
            <a:off x="6296951" y="1471835"/>
            <a:ext cx="1002197" cy="276999"/>
          </a:xfrm>
          <a:prstGeom prst="rect">
            <a:avLst/>
          </a:prstGeom>
          <a:solidFill>
            <a:srgbClr val="93EB20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003738"/>
                </a:solidFill>
              </a:rPr>
              <a:t>데이터 관리</a:t>
            </a:r>
            <a:endParaRPr lang="en-GB" sz="1200" dirty="0">
              <a:solidFill>
                <a:srgbClr val="003738"/>
              </a:solidFill>
            </a:endParaRP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1132107-FD49-4342-A541-C6706552204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 환경에 데이터 복구 전 데이터 관리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수정 등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제공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D315C954-75C8-457D-B6CF-3EBEF6859308}"/>
              </a:ext>
            </a:extLst>
          </p:cNvPr>
          <p:cNvSpPr/>
          <p:nvPr/>
        </p:nvSpPr>
        <p:spPr bwMode="auto">
          <a:xfrm>
            <a:off x="2692608" y="2783111"/>
            <a:ext cx="690147" cy="599797"/>
          </a:xfrm>
          <a:prstGeom prst="wedgeRectCallout">
            <a:avLst>
              <a:gd name="adj1" fmla="val -77133"/>
              <a:gd name="adj2" fmla="val 52359"/>
            </a:avLst>
          </a:prstGeom>
          <a:solidFill>
            <a:srgbClr val="00E296"/>
          </a:solidFill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en-US" altLang="ko-KR" sz="1000" b="1" dirty="0"/>
              <a:t>2020</a:t>
            </a:r>
            <a:r>
              <a:rPr lang="ko-KR" altLang="en-US" sz="1000" b="1" dirty="0"/>
              <a:t>년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월 </a:t>
            </a:r>
            <a:r>
              <a:rPr lang="en-US" altLang="ko-KR" sz="1000" b="1" dirty="0"/>
              <a:t>A</a:t>
            </a:r>
            <a:r>
              <a:rPr lang="ko-KR" altLang="en-US" sz="1000" b="1" dirty="0"/>
              <a:t>씨가 개인정보 삭제 요청</a:t>
            </a:r>
          </a:p>
        </p:txBody>
      </p:sp>
    </p:spTree>
    <p:extLst>
      <p:ext uri="{BB962C8B-B14F-4D97-AF65-F5344CB8AC3E}">
        <p14:creationId xmlns:p14="http://schemas.microsoft.com/office/powerpoint/2010/main" val="31223616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135-7F07-45B2-A7CD-BDD01D131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243517"/>
            <a:ext cx="8409350" cy="738664"/>
          </a:xfrm>
        </p:spPr>
        <p:txBody>
          <a:bodyPr>
            <a:spAutoFit/>
          </a:bodyPr>
          <a:lstStyle/>
          <a:p>
            <a:r>
              <a:rPr lang="en-US" altLang="ko-KR" dirty="0"/>
              <a:t>Veeam </a:t>
            </a:r>
            <a:r>
              <a:rPr lang="ko-KR" altLang="en-US" dirty="0"/>
              <a:t>아키텍처</a:t>
            </a:r>
            <a:endParaRPr lang="ko-KR" sz="4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667280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869F5-B32E-4A47-8D31-2F95CFCD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/>
              <a:t>고급 복구 기능 </a:t>
            </a:r>
            <a:r>
              <a:rPr lang="en-US" altLang="ko-KR" dirty="0"/>
              <a:t>–</a:t>
            </a:r>
            <a:r>
              <a:rPr lang="ko-KR" altLang="en-US" dirty="0"/>
              <a:t>마이그레이션 범위</a:t>
            </a:r>
            <a:endParaRPr lang="en-GB" dirty="0"/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41132107-FD49-4342-A541-C6706552204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복구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Instant Recovery, Restore to AWS or Azure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기능을 활용하여 손쉽게 데이터 마이그레이션 수행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5848486-CF75-4D4F-A01E-9CFE1F64E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382049"/>
              </p:ext>
            </p:extLst>
          </p:nvPr>
        </p:nvGraphicFramePr>
        <p:xfrm>
          <a:off x="452436" y="1298864"/>
          <a:ext cx="8223248" cy="35250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027906">
                  <a:extLst>
                    <a:ext uri="{9D8B030D-6E8A-4147-A177-3AD203B41FA5}">
                      <a16:colId xmlns:a16="http://schemas.microsoft.com/office/drawing/2014/main" val="3722454970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2385173365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46715171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2182632015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1855195880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2081160897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3825193945"/>
                    </a:ext>
                  </a:extLst>
                </a:gridCol>
                <a:gridCol w="1027906">
                  <a:extLst>
                    <a:ext uri="{9D8B030D-6E8A-4147-A177-3AD203B41FA5}">
                      <a16:colId xmlns:a16="http://schemas.microsoft.com/office/drawing/2014/main" val="1923871793"/>
                    </a:ext>
                  </a:extLst>
                </a:gridCol>
              </a:tblGrid>
              <a:tr h="266119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물리서버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(Win, Lin)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VMware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Hyper-V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Nutanix AHV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KVM(RHEV)</a:t>
                      </a:r>
                    </a:p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Citrix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Azure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AWS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72435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물리서버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(Win, Lin)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1), 3)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9317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VMware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2), 3)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844399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Hyper-V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2), 3)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281830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Nutanix AHV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2), 3)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671861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KVM(RHEV)</a:t>
                      </a:r>
                    </a:p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Citrix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2), 3)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07353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Azure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2), 3)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31573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AWS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2), 3)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93222"/>
                  </a:ext>
                </a:extLst>
              </a:tr>
              <a:tr h="469445">
                <a:tc gridSpan="8">
                  <a:txBody>
                    <a:bodyPr/>
                    <a:lstStyle/>
                    <a:p>
                      <a:pPr marL="0" algn="l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1) Veeam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전용 복구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(ISO)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로 부팅 후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복구 수행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물리 서버 복구와 동일 방식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2) VM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에 에이전트 설치 후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Veeam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전용 복구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(ISO)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로 부팅 후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복구 수행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물리 서버 복구와 동일 방식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3) VMDK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포맷으로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Export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후 해당 가상화 포맷으로 변환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5875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3B95BF0-DE0A-47A0-AD2F-9088826C4C59}"/>
              </a:ext>
            </a:extLst>
          </p:cNvPr>
          <p:cNvSpPr txBox="1"/>
          <p:nvPr/>
        </p:nvSpPr>
        <p:spPr>
          <a:xfrm>
            <a:off x="977704" y="1295400"/>
            <a:ext cx="527539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대상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BEAEC4-9362-4565-B14F-1EB88BDEF2A4}"/>
              </a:ext>
            </a:extLst>
          </p:cNvPr>
          <p:cNvSpPr txBox="1"/>
          <p:nvPr/>
        </p:nvSpPr>
        <p:spPr>
          <a:xfrm>
            <a:off x="360000" y="1418510"/>
            <a:ext cx="527539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원본</a:t>
            </a:r>
          </a:p>
        </p:txBody>
      </p:sp>
    </p:spTree>
    <p:extLst>
      <p:ext uri="{BB962C8B-B14F-4D97-AF65-F5344CB8AC3E}">
        <p14:creationId xmlns:p14="http://schemas.microsoft.com/office/powerpoint/2010/main" val="312970181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869F5-B32E-4A47-8D31-2F95CFCDB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 err="1"/>
              <a:t>가상화별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기능 비교</a:t>
            </a:r>
            <a:endParaRPr lang="en-GB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5848486-CF75-4D4F-A01E-9CFE1F64E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905322"/>
              </p:ext>
            </p:extLst>
          </p:nvPr>
        </p:nvGraphicFramePr>
        <p:xfrm>
          <a:off x="452435" y="842963"/>
          <a:ext cx="8239127" cy="3961155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876244">
                  <a:extLst>
                    <a:ext uri="{9D8B030D-6E8A-4147-A177-3AD203B41FA5}">
                      <a16:colId xmlns:a16="http://schemas.microsoft.com/office/drawing/2014/main" val="3722454970"/>
                    </a:ext>
                  </a:extLst>
                </a:gridCol>
                <a:gridCol w="870544">
                  <a:extLst>
                    <a:ext uri="{9D8B030D-6E8A-4147-A177-3AD203B41FA5}">
                      <a16:colId xmlns:a16="http://schemas.microsoft.com/office/drawing/2014/main" val="2385173365"/>
                    </a:ext>
                  </a:extLst>
                </a:gridCol>
                <a:gridCol w="870544">
                  <a:extLst>
                    <a:ext uri="{9D8B030D-6E8A-4147-A177-3AD203B41FA5}">
                      <a16:colId xmlns:a16="http://schemas.microsoft.com/office/drawing/2014/main" val="46715171"/>
                    </a:ext>
                  </a:extLst>
                </a:gridCol>
                <a:gridCol w="870544">
                  <a:extLst>
                    <a:ext uri="{9D8B030D-6E8A-4147-A177-3AD203B41FA5}">
                      <a16:colId xmlns:a16="http://schemas.microsoft.com/office/drawing/2014/main" val="2182632015"/>
                    </a:ext>
                  </a:extLst>
                </a:gridCol>
                <a:gridCol w="2751251">
                  <a:extLst>
                    <a:ext uri="{9D8B030D-6E8A-4147-A177-3AD203B41FA5}">
                      <a16:colId xmlns:a16="http://schemas.microsoft.com/office/drawing/2014/main" val="1855195880"/>
                    </a:ext>
                  </a:extLst>
                </a:gridCol>
              </a:tblGrid>
              <a:tr h="183480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기능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VMware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Hyper-V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Nutanix AHV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072435"/>
                  </a:ext>
                </a:extLst>
              </a:tr>
              <a:tr h="299747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Proxy VM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필요 여부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AHV Cluster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에 자동으로</a:t>
                      </a:r>
                      <a:endParaRPr kumimoji="0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Proxy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생성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1778936"/>
                  </a:ext>
                </a:extLst>
              </a:tr>
              <a:tr h="241614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단위 이미지 백업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Nutanix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AHV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는 별도의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WEB GUI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를 통해 작업 설정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063632"/>
                  </a:ext>
                </a:extLst>
              </a:tr>
              <a:tr h="299747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별도 가상화 스냅샷 생성 및 관리 기능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X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AHV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의 경우 스냅샷 및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PD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스냅샷 생성 및 관리 기능 제공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662727"/>
                  </a:ext>
                </a:extLst>
              </a:tr>
              <a:tr h="241614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단위 복구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Nutanix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AHV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는 별도의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WEB GUI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를 통해 복구 수행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79317"/>
                  </a:ext>
                </a:extLst>
              </a:tr>
              <a:tr h="241614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 Disk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단위 복구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844399"/>
                  </a:ext>
                </a:extLst>
              </a:tr>
              <a:tr h="241614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File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단위 복구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9281830"/>
                  </a:ext>
                </a:extLst>
              </a:tr>
              <a:tr h="561349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Application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자동 인지 및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Application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개별 복구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AHV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의 경우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APPLICATION-CONSISTENT SNAPSHOT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생성이 필요하며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별도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Script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작성 필요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또는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Veeam Agent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를 설치해서 자동 인지 및 복구 수행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671861"/>
                  </a:ext>
                </a:extLst>
              </a:tr>
              <a:tr h="386948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Instant Recovery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기능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복구 없이 백업본으로 수분 이내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 Power-On)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(VMware, Hyper-V)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(VMware, Hyper-V)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(VMware, Hyper-V)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Nutanix AHV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로 직접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Instant Recovery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미지원으로 </a:t>
                      </a:r>
                      <a:r>
                        <a:rPr kumimoji="0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Vmware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또는 </a:t>
                      </a: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Hyper-V</a:t>
                      </a:r>
                      <a:r>
                        <a:rPr kumimoji="0" lang="ko-KR" altLang="en-US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로만 가능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507353"/>
                  </a:ext>
                </a:extLst>
              </a:tr>
              <a:tr h="386948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VMDK, VHD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VHDX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포맷 전환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(VMDK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만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  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(VHD, VHDX</a:t>
                      </a: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만</a:t>
                      </a: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31573"/>
                  </a:ext>
                </a:extLst>
              </a:tr>
              <a:tr h="317433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복제 기능 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(Near CDP)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9052853"/>
                  </a:ext>
                </a:extLst>
              </a:tr>
              <a:tr h="317433">
                <a:tc>
                  <a:txBody>
                    <a:bodyPr/>
                    <a:lstStyle/>
                    <a:p>
                      <a:pPr marL="0" algn="ctr" defTabSz="686030" rtl="0" eaLnBrk="1" latinLnBrk="0" hangingPunct="1">
                        <a:lnSpc>
                          <a:spcPct val="90000"/>
                        </a:lnSpc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Veeam One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가상화 모니터링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747983"/>
                  </a:ext>
                </a:extLst>
              </a:tr>
              <a:tr h="241614"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퍼블릭 클라우드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(AWS, Azure)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Arial"/>
                          <a:ea typeface="+mn-ea"/>
                          <a:cs typeface="+mn-cs"/>
                        </a:rPr>
                        <a:t>마이그레이션 기능</a:t>
                      </a: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3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-</a:t>
                      </a:r>
                      <a:endParaRPr kumimoji="0" lang="ko-KR" alt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93222"/>
                  </a:ext>
                </a:extLst>
              </a:tr>
            </a:tbl>
          </a:graphicData>
        </a:graphic>
      </p:graphicFrame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F6CEE6DB-EDFC-4A85-A112-96F9C3EB56FC}"/>
              </a:ext>
            </a:extLst>
          </p:cNvPr>
          <p:cNvSpPr/>
          <p:nvPr/>
        </p:nvSpPr>
        <p:spPr bwMode="auto">
          <a:xfrm>
            <a:off x="5437163" y="2823540"/>
            <a:ext cx="147711" cy="123092"/>
          </a:xfrm>
          <a:prstGeom prst="triangle">
            <a:avLst/>
          </a:prstGeom>
          <a:noFill/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81479ED3-BD4B-4A55-9EA1-68736470B726}"/>
              </a:ext>
            </a:extLst>
          </p:cNvPr>
          <p:cNvSpPr/>
          <p:nvPr/>
        </p:nvSpPr>
        <p:spPr bwMode="auto">
          <a:xfrm>
            <a:off x="3355144" y="3698044"/>
            <a:ext cx="147711" cy="123092"/>
          </a:xfrm>
          <a:prstGeom prst="triangle">
            <a:avLst/>
          </a:prstGeom>
          <a:noFill/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1C9E2AE-7D00-44E3-B126-1723F59907AD}"/>
              </a:ext>
            </a:extLst>
          </p:cNvPr>
          <p:cNvSpPr/>
          <p:nvPr/>
        </p:nvSpPr>
        <p:spPr bwMode="auto">
          <a:xfrm>
            <a:off x="4316339" y="3603088"/>
            <a:ext cx="147711" cy="123092"/>
          </a:xfrm>
          <a:prstGeom prst="triangle">
            <a:avLst/>
          </a:prstGeom>
          <a:noFill/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67861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데이터 사본 생성</a:t>
            </a:r>
            <a:r>
              <a:rPr lang="en-US" altLang="ko-KR" dirty="0"/>
              <a:t>(Backup Copy)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다양한 장치 지원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Windows, Linux </a:t>
            </a:r>
            <a:r>
              <a:rPr lang="ko-KR" altLang="en-US" sz="1000" dirty="0">
                <a:solidFill>
                  <a:schemeClr val="bg1"/>
                </a:solidFill>
              </a:rPr>
              <a:t>서버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NAS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중복제거 </a:t>
            </a:r>
            <a:r>
              <a:rPr lang="ko-KR" altLang="en-US" sz="1000" dirty="0" err="1">
                <a:solidFill>
                  <a:schemeClr val="bg1"/>
                </a:solidFill>
              </a:rPr>
              <a:t>어플라이언스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(EMC </a:t>
            </a:r>
            <a:r>
              <a:rPr lang="en-US" altLang="ko-KR" sz="1000" dirty="0" err="1">
                <a:solidFill>
                  <a:schemeClr val="bg1"/>
                </a:solidFill>
              </a:rPr>
              <a:t>Datadomain</a:t>
            </a:r>
            <a:r>
              <a:rPr lang="en-US" altLang="ko-KR" sz="1000" dirty="0">
                <a:solidFill>
                  <a:schemeClr val="bg1"/>
                </a:solidFill>
              </a:rPr>
              <a:t>, HP </a:t>
            </a:r>
            <a:r>
              <a:rPr lang="en-US" altLang="ko-KR" sz="1000" dirty="0" err="1">
                <a:solidFill>
                  <a:schemeClr val="bg1"/>
                </a:solidFill>
              </a:rPr>
              <a:t>Storonce</a:t>
            </a:r>
            <a:r>
              <a:rPr lang="en-US" altLang="ko-KR" sz="1000" dirty="0">
                <a:solidFill>
                  <a:schemeClr val="bg1"/>
                </a:solidFill>
              </a:rPr>
              <a:t>, Quantum </a:t>
            </a:r>
            <a:r>
              <a:rPr lang="en-US" altLang="ko-KR" sz="1000" dirty="0" err="1">
                <a:solidFill>
                  <a:schemeClr val="bg1"/>
                </a:solidFill>
              </a:rPr>
              <a:t>DSXi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Exagrid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Tape (LTO3 </a:t>
            </a:r>
            <a:r>
              <a:rPr lang="ko-KR" altLang="en-US" sz="1000" dirty="0">
                <a:solidFill>
                  <a:schemeClr val="bg1"/>
                </a:solidFill>
              </a:rPr>
              <a:t>이상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클라우드 스토리지 </a:t>
            </a:r>
            <a:r>
              <a:rPr lang="en-US" altLang="ko-KR" sz="1000" dirty="0">
                <a:solidFill>
                  <a:schemeClr val="bg1"/>
                </a:solidFill>
              </a:rPr>
              <a:t>(AWS, Azure, S3 </a:t>
            </a:r>
            <a:r>
              <a:rPr lang="ko-KR" altLang="en-US" sz="1000" dirty="0">
                <a:solidFill>
                  <a:schemeClr val="bg1"/>
                </a:solidFill>
              </a:rPr>
              <a:t>호환 스토리지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일일 변경된 데이터만 원격지 복사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손쉬운 백업 </a:t>
            </a:r>
            <a:r>
              <a:rPr lang="en-US" altLang="ko-KR" sz="1100" dirty="0">
                <a:solidFill>
                  <a:schemeClr val="bg1"/>
                </a:solidFill>
              </a:rPr>
              <a:t>DR </a:t>
            </a:r>
            <a:r>
              <a:rPr lang="ko-KR" altLang="en-US" sz="1100" dirty="0">
                <a:solidFill>
                  <a:schemeClr val="bg1"/>
                </a:solidFill>
              </a:rPr>
              <a:t>구성</a:t>
            </a:r>
            <a:endParaRPr lang="en-GB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복사 데이터에 대한 별도 보관 주기 설정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200" dirty="0">
                <a:solidFill>
                  <a:schemeClr val="bg1"/>
                </a:solidFill>
              </a:rPr>
              <a:t>      (</a:t>
            </a:r>
            <a:r>
              <a:rPr lang="ko-KR" altLang="en-US" sz="1200" dirty="0">
                <a:solidFill>
                  <a:schemeClr val="bg1"/>
                </a:solidFill>
              </a:rPr>
              <a:t>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년 보관 주기 설정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 Copy</a:t>
              </a: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주센터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 데이터에 대한 손쉬운 사본 생성을 통해 데이터 </a:t>
            </a:r>
            <a:r>
              <a:rPr lang="ko-KR" altLang="en-US" sz="1400" b="1" dirty="0">
                <a:solidFill>
                  <a:srgbClr val="93EB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 확보 및</a:t>
            </a:r>
            <a:endParaRPr lang="en-US" altLang="ko-KR" sz="1400" b="1" dirty="0">
              <a:solidFill>
                <a:srgbClr val="93EB2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rgbClr val="93EB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3-2-1 </a:t>
            </a:r>
            <a:r>
              <a:rPr lang="ko-KR" altLang="en-US" sz="1400" b="1" dirty="0">
                <a:solidFill>
                  <a:srgbClr val="93EB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규칙 유지</a:t>
            </a:r>
            <a:endParaRPr lang="en-US" altLang="ko-KR" sz="1400" b="1" dirty="0">
              <a:solidFill>
                <a:srgbClr val="93EB2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Graphic 1">
            <a:extLst>
              <a:ext uri="{FF2B5EF4-FFF2-40B4-BE49-F238E27FC236}">
                <a16:creationId xmlns:a16="http://schemas.microsoft.com/office/drawing/2014/main" id="{55DA104C-EB7B-4ED2-91A9-448F469D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026" y="2621358"/>
            <a:ext cx="589685" cy="568111"/>
          </a:xfrm>
          <a:prstGeom prst="rect">
            <a:avLst/>
          </a:prstGeom>
        </p:spPr>
      </p:pic>
      <p:pic>
        <p:nvPicPr>
          <p:cNvPr id="30" name="Graphic 51">
            <a:extLst>
              <a:ext uri="{FF2B5EF4-FFF2-40B4-BE49-F238E27FC236}">
                <a16:creationId xmlns:a16="http://schemas.microsoft.com/office/drawing/2014/main" id="{C7CE7487-512B-4835-86F5-A94D786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0" y="3304884"/>
            <a:ext cx="234547" cy="304911"/>
          </a:xfrm>
          <a:prstGeom prst="rect">
            <a:avLst/>
          </a:prstGeom>
        </p:spPr>
      </p:pic>
      <p:pic>
        <p:nvPicPr>
          <p:cNvPr id="31" name="Graphic 51">
            <a:extLst>
              <a:ext uri="{FF2B5EF4-FFF2-40B4-BE49-F238E27FC236}">
                <a16:creationId xmlns:a16="http://schemas.microsoft.com/office/drawing/2014/main" id="{EB0D3653-BEE1-4158-B650-3EAC7CC9A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624" y="3304884"/>
            <a:ext cx="234547" cy="304911"/>
          </a:xfrm>
          <a:prstGeom prst="rect">
            <a:avLst/>
          </a:prstGeom>
        </p:spPr>
      </p:pic>
      <p:pic>
        <p:nvPicPr>
          <p:cNvPr id="33" name="Graphic 20">
            <a:extLst>
              <a:ext uri="{FF2B5EF4-FFF2-40B4-BE49-F238E27FC236}">
                <a16:creationId xmlns:a16="http://schemas.microsoft.com/office/drawing/2014/main" id="{BDAFA961-7D0A-4617-A056-C6B775563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636" y="2201032"/>
            <a:ext cx="179819" cy="304911"/>
          </a:xfrm>
          <a:prstGeom prst="rect">
            <a:avLst/>
          </a:prstGeom>
        </p:spPr>
      </p:pic>
      <p:pic>
        <p:nvPicPr>
          <p:cNvPr id="34" name="Graphic 20">
            <a:extLst>
              <a:ext uri="{FF2B5EF4-FFF2-40B4-BE49-F238E27FC236}">
                <a16:creationId xmlns:a16="http://schemas.microsoft.com/office/drawing/2014/main" id="{3AAB320D-E895-438A-8DAC-A0CBCF353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941" y="2201032"/>
            <a:ext cx="179819" cy="304911"/>
          </a:xfrm>
          <a:prstGeom prst="rect">
            <a:avLst/>
          </a:prstGeom>
        </p:spPr>
      </p:pic>
      <p:pic>
        <p:nvPicPr>
          <p:cNvPr id="35" name="Graphic 20">
            <a:extLst>
              <a:ext uri="{FF2B5EF4-FFF2-40B4-BE49-F238E27FC236}">
                <a16:creationId xmlns:a16="http://schemas.microsoft.com/office/drawing/2014/main" id="{30D73350-54AF-4469-AD7B-BD177BD48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8501" y="2201032"/>
            <a:ext cx="179819" cy="304911"/>
          </a:xfrm>
          <a:prstGeom prst="rect">
            <a:avLst/>
          </a:prstGeom>
        </p:spPr>
      </p:pic>
      <p:pic>
        <p:nvPicPr>
          <p:cNvPr id="36" name="Graphic 59">
            <a:extLst>
              <a:ext uri="{FF2B5EF4-FFF2-40B4-BE49-F238E27FC236}">
                <a16:creationId xmlns:a16="http://schemas.microsoft.com/office/drawing/2014/main" id="{048AE719-66AB-4B6F-8FC9-AF052DFB8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440" y="1810139"/>
            <a:ext cx="359184" cy="264662"/>
          </a:xfrm>
          <a:prstGeom prst="rect">
            <a:avLst/>
          </a:prstGeom>
        </p:spPr>
      </p:pic>
      <p:pic>
        <p:nvPicPr>
          <p:cNvPr id="39" name="Graphic 59">
            <a:extLst>
              <a:ext uri="{FF2B5EF4-FFF2-40B4-BE49-F238E27FC236}">
                <a16:creationId xmlns:a16="http://schemas.microsoft.com/office/drawing/2014/main" id="{A55ADB42-9794-439E-8665-81DDCF0F9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6624" y="1810139"/>
            <a:ext cx="359184" cy="264662"/>
          </a:xfrm>
          <a:prstGeom prst="rect">
            <a:avLst/>
          </a:prstGeom>
        </p:spPr>
      </p:pic>
      <p:pic>
        <p:nvPicPr>
          <p:cNvPr id="40" name="Graphic 17">
            <a:extLst>
              <a:ext uri="{FF2B5EF4-FFF2-40B4-BE49-F238E27FC236}">
                <a16:creationId xmlns:a16="http://schemas.microsoft.com/office/drawing/2014/main" id="{98BD921E-5532-4BF7-8A2B-A61B9F91F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3897" y="2291918"/>
            <a:ext cx="180000" cy="180000"/>
          </a:xfrm>
          <a:prstGeom prst="rect">
            <a:avLst/>
          </a:prstGeom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DF74D403-428F-4EA7-96A2-B996A0124F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899" y="2279125"/>
            <a:ext cx="180000" cy="180000"/>
          </a:xfrm>
          <a:prstGeom prst="rect">
            <a:avLst/>
          </a:prstGeom>
        </p:spPr>
      </p:pic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049092F-571C-49C0-9B5A-4A4F6DFF9444}"/>
              </a:ext>
            </a:extLst>
          </p:cNvPr>
          <p:cNvSpPr/>
          <p:nvPr/>
        </p:nvSpPr>
        <p:spPr bwMode="auto">
          <a:xfrm rot="5400000">
            <a:off x="663025" y="2610606"/>
            <a:ext cx="1990531" cy="234548"/>
          </a:xfrm>
          <a:prstGeom prst="triangle">
            <a:avLst/>
          </a:prstGeom>
          <a:gradFill flip="none" rotWithShape="0">
            <a:gsLst>
              <a:gs pos="53132">
                <a:schemeClr val="bg1">
                  <a:lumMod val="8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D02E53-0CEE-4CDC-A5F8-4D3CD89C5927}"/>
              </a:ext>
            </a:extLst>
          </p:cNvPr>
          <p:cNvSpPr txBox="1"/>
          <p:nvPr/>
        </p:nvSpPr>
        <p:spPr>
          <a:xfrm>
            <a:off x="763621" y="3694895"/>
            <a:ext cx="683200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운영 환경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0" name="Graphic 71">
            <a:extLst>
              <a:ext uri="{FF2B5EF4-FFF2-40B4-BE49-F238E27FC236}">
                <a16:creationId xmlns:a16="http://schemas.microsoft.com/office/drawing/2014/main" id="{3DA1AE33-46D9-4785-A260-820643B5A8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69760" y="2427001"/>
            <a:ext cx="489087" cy="656406"/>
          </a:xfrm>
          <a:prstGeom prst="rect">
            <a:avLst/>
          </a:prstGeom>
        </p:spPr>
      </p:pic>
      <p:pic>
        <p:nvPicPr>
          <p:cNvPr id="61" name="Graphic 55">
            <a:extLst>
              <a:ext uri="{FF2B5EF4-FFF2-40B4-BE49-F238E27FC236}">
                <a16:creationId xmlns:a16="http://schemas.microsoft.com/office/drawing/2014/main" id="{4FF02145-A80A-4A85-9AE3-84DAF2FF35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46185" y="2559661"/>
            <a:ext cx="533739" cy="333587"/>
          </a:xfrm>
          <a:prstGeom prst="rect">
            <a:avLst/>
          </a:prstGeom>
        </p:spPr>
      </p:pic>
      <p:pic>
        <p:nvPicPr>
          <p:cNvPr id="62" name="Graphic 71">
            <a:extLst>
              <a:ext uri="{FF2B5EF4-FFF2-40B4-BE49-F238E27FC236}">
                <a16:creationId xmlns:a16="http://schemas.microsoft.com/office/drawing/2014/main" id="{790E915D-E862-4BB6-BEB9-EBC8385D5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6156" y="2994387"/>
            <a:ext cx="489087" cy="65640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7F202F-968D-400E-BA1D-AC7422700EC5}"/>
              </a:ext>
            </a:extLst>
          </p:cNvPr>
          <p:cNvGrpSpPr/>
          <p:nvPr/>
        </p:nvGrpSpPr>
        <p:grpSpPr>
          <a:xfrm>
            <a:off x="3419735" y="2003320"/>
            <a:ext cx="930763" cy="437606"/>
            <a:chOff x="3467262" y="2748235"/>
            <a:chExt cx="930763" cy="437606"/>
          </a:xfrm>
        </p:grpSpPr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BE9A7AC6-6762-4EC1-8A46-E73952AF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960419" y="2748235"/>
              <a:ext cx="437606" cy="437606"/>
            </a:xfrm>
            <a:prstGeom prst="rect">
              <a:avLst/>
            </a:prstGeom>
          </p:spPr>
        </p:pic>
        <p:pic>
          <p:nvPicPr>
            <p:cNvPr id="64" name="Graphic 9">
              <a:extLst>
                <a:ext uri="{FF2B5EF4-FFF2-40B4-BE49-F238E27FC236}">
                  <a16:creationId xmlns:a16="http://schemas.microsoft.com/office/drawing/2014/main" id="{9217D601-AAE7-4000-B7D0-4E316A4A9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67262" y="2748235"/>
              <a:ext cx="437606" cy="437606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18DDFB6-DF4A-44CC-A6C7-75171507A0D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2358847" y="2222123"/>
            <a:ext cx="1060888" cy="533081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243E1F-879B-484C-827A-023B9FC63C84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2358847" y="2755204"/>
            <a:ext cx="1307309" cy="567386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5" name="Graphic 43">
            <a:extLst>
              <a:ext uri="{FF2B5EF4-FFF2-40B4-BE49-F238E27FC236}">
                <a16:creationId xmlns:a16="http://schemas.microsoft.com/office/drawing/2014/main" id="{952A8366-55B2-4973-A6C2-9D3C09D9A9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13054" y="4128732"/>
            <a:ext cx="489089" cy="283157"/>
          </a:xfrm>
          <a:prstGeom prst="rect">
            <a:avLst/>
          </a:prstGeom>
        </p:spPr>
      </p:pic>
      <p:pic>
        <p:nvPicPr>
          <p:cNvPr id="66" name="Graphic 43">
            <a:extLst>
              <a:ext uri="{FF2B5EF4-FFF2-40B4-BE49-F238E27FC236}">
                <a16:creationId xmlns:a16="http://schemas.microsoft.com/office/drawing/2014/main" id="{B1EA56E3-291F-4254-AEF8-96CB02FD07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71728" y="4127435"/>
            <a:ext cx="489088" cy="28315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43950D-6E12-443E-B711-F7F56396A50A}"/>
              </a:ext>
            </a:extLst>
          </p:cNvPr>
          <p:cNvCxnSpPr>
            <a:stCxn id="60" idx="2"/>
            <a:endCxn id="66" idx="0"/>
          </p:cNvCxnSpPr>
          <p:nvPr/>
        </p:nvCxnSpPr>
        <p:spPr>
          <a:xfrm>
            <a:off x="2114304" y="3083407"/>
            <a:ext cx="1968" cy="104402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33895-EEBA-4985-AC01-6F158D4DD7DE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2360816" y="4269013"/>
            <a:ext cx="552238" cy="1298"/>
          </a:xfrm>
          <a:prstGeom prst="straightConnector1">
            <a:avLst/>
          </a:prstGeom>
          <a:noFill/>
          <a:ln w="12700">
            <a:solidFill>
              <a:srgbClr val="9D9D9C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C4E6BC-87B0-4FF3-A472-B91432EAB0D2}"/>
              </a:ext>
            </a:extLst>
          </p:cNvPr>
          <p:cNvSpPr txBox="1"/>
          <p:nvPr/>
        </p:nvSpPr>
        <p:spPr>
          <a:xfrm>
            <a:off x="2079665" y="3528616"/>
            <a:ext cx="55223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rgbClr val="00B492"/>
                </a:solidFill>
              </a:rPr>
              <a:t>Backup Copy</a:t>
            </a:r>
            <a:endParaRPr lang="ko-KR" altLang="en-US" sz="900" dirty="0">
              <a:solidFill>
                <a:srgbClr val="00B49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EFD36E-BDC0-427A-9A5E-C18D37CCAF57}"/>
              </a:ext>
            </a:extLst>
          </p:cNvPr>
          <p:cNvSpPr txBox="1"/>
          <p:nvPr/>
        </p:nvSpPr>
        <p:spPr>
          <a:xfrm>
            <a:off x="2753631" y="1992218"/>
            <a:ext cx="55223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rgbClr val="00B492"/>
                </a:solidFill>
              </a:rPr>
              <a:t>Backup Copy</a:t>
            </a:r>
            <a:endParaRPr lang="ko-KR" altLang="en-US" sz="900" dirty="0">
              <a:solidFill>
                <a:srgbClr val="00B49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A875A3-1D53-4B1D-AC2D-7ABCA1164A47}"/>
              </a:ext>
            </a:extLst>
          </p:cNvPr>
          <p:cNvSpPr txBox="1"/>
          <p:nvPr/>
        </p:nvSpPr>
        <p:spPr>
          <a:xfrm>
            <a:off x="2697402" y="3102236"/>
            <a:ext cx="55223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rgbClr val="00B492"/>
                </a:solidFill>
              </a:rPr>
              <a:t>Backup Copy</a:t>
            </a:r>
            <a:endParaRPr lang="ko-KR" altLang="en-US" sz="900" dirty="0">
              <a:solidFill>
                <a:srgbClr val="00B49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879317-B8D5-4073-827A-26F63E3A7C77}"/>
              </a:ext>
            </a:extLst>
          </p:cNvPr>
          <p:cNvSpPr txBox="1"/>
          <p:nvPr/>
        </p:nvSpPr>
        <p:spPr>
          <a:xfrm>
            <a:off x="3386190" y="2437161"/>
            <a:ext cx="964307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AWS, Azure,</a:t>
            </a: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IBM Cloud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4" name="Graphic 11">
            <a:extLst>
              <a:ext uri="{FF2B5EF4-FFF2-40B4-BE49-F238E27FC236}">
                <a16:creationId xmlns:a16="http://schemas.microsoft.com/office/drawing/2014/main" id="{C253D247-52F1-49CF-B2F9-DF5A026B430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66156" y="1550015"/>
            <a:ext cx="437606" cy="43760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504C444-F72E-4EAC-BC30-AF41457526B2}"/>
              </a:ext>
            </a:extLst>
          </p:cNvPr>
          <p:cNvSpPr txBox="1"/>
          <p:nvPr/>
        </p:nvSpPr>
        <p:spPr>
          <a:xfrm>
            <a:off x="3356894" y="3649741"/>
            <a:ext cx="1128105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원격지 </a:t>
            </a:r>
            <a:r>
              <a:rPr lang="ko-KR" altLang="en-US" sz="900" dirty="0">
                <a:solidFill>
                  <a:schemeClr val="bg1"/>
                </a:solidFill>
              </a:rPr>
              <a:t>백업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Repository </a:t>
            </a:r>
            <a:r>
              <a:rPr lang="ko-KR" altLang="en-US" sz="9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BF0083-5DC8-43EE-A932-BF35AC5499EF}"/>
              </a:ext>
            </a:extLst>
          </p:cNvPr>
          <p:cNvSpPr txBox="1"/>
          <p:nvPr/>
        </p:nvSpPr>
        <p:spPr>
          <a:xfrm>
            <a:off x="1588853" y="3087773"/>
            <a:ext cx="104292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주센터</a:t>
            </a:r>
            <a:r>
              <a:rPr lang="ko-KR" altLang="en-US" sz="900" dirty="0">
                <a:solidFill>
                  <a:schemeClr val="bg1"/>
                </a:solidFill>
              </a:rPr>
              <a:t> 백업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Repository </a:t>
            </a:r>
            <a:r>
              <a:rPr lang="ko-KR" altLang="en-US" sz="9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770C1B-30BD-41CE-A43D-0A6F46EF2FC3}"/>
              </a:ext>
            </a:extLst>
          </p:cNvPr>
          <p:cNvSpPr txBox="1"/>
          <p:nvPr/>
        </p:nvSpPr>
        <p:spPr>
          <a:xfrm>
            <a:off x="1588853" y="4405175"/>
            <a:ext cx="104292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Tape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81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Secure </a:t>
            </a:r>
            <a:r>
              <a:rPr lang="en-US" altLang="ko-KR"/>
              <a:t>Linux </a:t>
            </a:r>
            <a:r>
              <a:rPr lang="ko-KR" altLang="en-US" dirty="0"/>
              <a:t>저장소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해커 또는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랜섬웨어로부터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안전하게 보관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B4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변조 및 삭제 방지 기능 제공</a:t>
            </a:r>
            <a:endParaRPr lang="en-US" altLang="ko-KR" sz="1400" b="1" dirty="0">
              <a:solidFill>
                <a:srgbClr val="00B49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7BF355-122E-4E19-8F5B-87CAF835AB45}"/>
              </a:ext>
            </a:extLst>
          </p:cNvPr>
          <p:cNvGrpSpPr/>
          <p:nvPr/>
        </p:nvGrpSpPr>
        <p:grpSpPr>
          <a:xfrm>
            <a:off x="2380459" y="1502750"/>
            <a:ext cx="4383082" cy="3121638"/>
            <a:chOff x="2380459" y="1502750"/>
            <a:chExt cx="4383082" cy="3121638"/>
          </a:xfrm>
        </p:grpSpPr>
        <p:pic>
          <p:nvPicPr>
            <p:cNvPr id="124" name="Рисунок 1" descr="image002">
              <a:extLst>
                <a:ext uri="{FF2B5EF4-FFF2-40B4-BE49-F238E27FC236}">
                  <a16:creationId xmlns:a16="http://schemas.microsoft.com/office/drawing/2014/main" id="{80412DA4-AEB9-414C-82C5-87D6A35E8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0459" y="1502750"/>
              <a:ext cx="4383082" cy="3121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28B994C-6EAE-4336-94D1-4A1FDEE925D2}"/>
                </a:ext>
              </a:extLst>
            </p:cNvPr>
            <p:cNvSpPr/>
            <p:nvPr/>
          </p:nvSpPr>
          <p:spPr bwMode="auto">
            <a:xfrm>
              <a:off x="3512875" y="2967038"/>
              <a:ext cx="2756357" cy="276122"/>
            </a:xfrm>
            <a:prstGeom prst="rect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6999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B8EB6E4B-D35C-4B4B-863F-2517BF919AB2}"/>
              </a:ext>
            </a:extLst>
          </p:cNvPr>
          <p:cNvCxnSpPr>
            <a:stCxn id="109" idx="1"/>
            <a:endCxn id="114" idx="0"/>
          </p:cNvCxnSpPr>
          <p:nvPr/>
        </p:nvCxnSpPr>
        <p:spPr>
          <a:xfrm rot="10800000" flipV="1">
            <a:off x="7758350" y="2162850"/>
            <a:ext cx="643847" cy="7989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ABF67F2-0D50-4B21-8A5A-C66245E902E1}"/>
              </a:ext>
            </a:extLst>
          </p:cNvPr>
          <p:cNvCxnSpPr>
            <a:cxnSpLocks/>
          </p:cNvCxnSpPr>
          <p:nvPr/>
        </p:nvCxnSpPr>
        <p:spPr>
          <a:xfrm flipH="1">
            <a:off x="5150525" y="3271684"/>
            <a:ext cx="6352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>
            <a:extLst>
              <a:ext uri="{FF2B5EF4-FFF2-40B4-BE49-F238E27FC236}">
                <a16:creationId xmlns:a16="http://schemas.microsoft.com/office/drawing/2014/main" id="{7982B7C7-DEED-4BC1-8981-0A348289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랜섬웨어 대응 능력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127C671-15FF-4B4D-94E2-1D74FDCBCB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1925" y="4320000"/>
            <a:ext cx="8640000" cy="346249"/>
          </a:xfrm>
        </p:spPr>
        <p:txBody>
          <a:bodyPr/>
          <a:lstStyle/>
          <a:p>
            <a:pPr marL="171450" indent="-171450">
              <a:buFont typeface="+mj-lt"/>
              <a:buAutoNum type="arabicPeriod"/>
            </a:pPr>
            <a:r>
              <a:rPr lang="en-US" altLang="ko-KR" dirty="0"/>
              <a:t>Veeam One </a:t>
            </a:r>
            <a:r>
              <a:rPr lang="ko-KR" altLang="en-US" dirty="0"/>
              <a:t>기능</a:t>
            </a:r>
            <a:r>
              <a:rPr lang="en-US" altLang="ko-KR" dirty="0"/>
              <a:t>, </a:t>
            </a:r>
            <a:r>
              <a:rPr lang="en-US" altLang="ko-KR" dirty="0">
                <a:hlinkClick r:id="rId2"/>
              </a:rPr>
              <a:t>https://helpcenter.veeam.com/docs/one/alarms/vsphere_alarms_events.html?ver=100</a:t>
            </a:r>
            <a:r>
              <a:rPr lang="en-US" altLang="ko-KR" dirty="0"/>
              <a:t> &gt; Possible Ransomware Activity</a:t>
            </a:r>
          </a:p>
          <a:p>
            <a:pPr marL="171450" indent="-171450">
              <a:buFont typeface="+mj-lt"/>
              <a:buAutoNum type="arabicPeriod"/>
            </a:pPr>
            <a:r>
              <a:rPr lang="en-US" altLang="ko-KR" dirty="0"/>
              <a:t>Veeam Immutability Feature, </a:t>
            </a:r>
            <a:r>
              <a:rPr lang="en-US" altLang="ko-KR" dirty="0">
                <a:hlinkClick r:id="rId3"/>
              </a:rPr>
              <a:t>https://helpcenter.veeam.com/docs/backup/vsphere/understanding_immutability.html?ver=100</a:t>
            </a:r>
            <a:endParaRPr lang="en-US" altLang="ko-KR" dirty="0"/>
          </a:p>
          <a:p>
            <a:pPr marL="171450" indent="-1714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FC6E97D6-5CC9-44AA-9062-668EAEFA89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925" y="810000"/>
            <a:ext cx="8639999" cy="215444"/>
          </a:xfrm>
        </p:spPr>
        <p:txBody>
          <a:bodyPr/>
          <a:lstStyle/>
          <a:p>
            <a:pPr algn="ctr">
              <a:defRPr/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빔 소프트웨어는 랜섬웨어 방어와 회복에 대해서 가장 완전한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(complete)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대응 역량을 제공합니다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39A19FF-BAC9-4C07-8323-398D9D0115AD}"/>
              </a:ext>
            </a:extLst>
          </p:cNvPr>
          <p:cNvCxnSpPr>
            <a:cxnSpLocks/>
          </p:cNvCxnSpPr>
          <p:nvPr/>
        </p:nvCxnSpPr>
        <p:spPr>
          <a:xfrm>
            <a:off x="2175510" y="1890000"/>
            <a:ext cx="1" cy="21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5DC610FA-605F-4FA1-BEC2-D7E5937BD11A}"/>
              </a:ext>
            </a:extLst>
          </p:cNvPr>
          <p:cNvCxnSpPr>
            <a:cxnSpLocks/>
          </p:cNvCxnSpPr>
          <p:nvPr/>
        </p:nvCxnSpPr>
        <p:spPr>
          <a:xfrm>
            <a:off x="4572000" y="1890000"/>
            <a:ext cx="1" cy="21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89D1E28-2E6B-4EC4-A8EB-231E3C8D1458}"/>
              </a:ext>
            </a:extLst>
          </p:cNvPr>
          <p:cNvCxnSpPr>
            <a:cxnSpLocks/>
          </p:cNvCxnSpPr>
          <p:nvPr/>
        </p:nvCxnSpPr>
        <p:spPr>
          <a:xfrm>
            <a:off x="6968490" y="1890000"/>
            <a:ext cx="1" cy="21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F0E35BC-B23B-4487-A3B5-C6727675107C}"/>
              </a:ext>
            </a:extLst>
          </p:cNvPr>
          <p:cNvSpPr/>
          <p:nvPr/>
        </p:nvSpPr>
        <p:spPr>
          <a:xfrm>
            <a:off x="342077" y="1168481"/>
            <a:ext cx="1319084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예방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727976-10E7-4839-B5A4-67C53C9B6565}"/>
              </a:ext>
            </a:extLst>
          </p:cNvPr>
          <p:cNvSpPr/>
          <p:nvPr/>
        </p:nvSpPr>
        <p:spPr>
          <a:xfrm>
            <a:off x="2679346" y="1168481"/>
            <a:ext cx="1319084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서비스 연속성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750" b="1" dirty="0">
                <a:solidFill>
                  <a:schemeClr val="tx1"/>
                </a:solidFill>
              </a:rPr>
              <a:t>긴급대응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A3A642C-3A51-4B3A-B4D1-8E40712B6842}"/>
              </a:ext>
            </a:extLst>
          </p:cNvPr>
          <p:cNvSpPr/>
          <p:nvPr/>
        </p:nvSpPr>
        <p:spPr>
          <a:xfrm>
            <a:off x="5016614" y="1168481"/>
            <a:ext cx="1319084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회복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CA7391B-B0D5-448B-BA75-92BFCAEC685B}"/>
              </a:ext>
            </a:extLst>
          </p:cNvPr>
          <p:cNvSpPr/>
          <p:nvPr/>
        </p:nvSpPr>
        <p:spPr>
          <a:xfrm>
            <a:off x="7353883" y="1168481"/>
            <a:ext cx="1319084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정상화</a:t>
            </a:r>
          </a:p>
        </p:txBody>
      </p:sp>
      <p:pic>
        <p:nvPicPr>
          <p:cNvPr id="60" name="Picture 31">
            <a:extLst>
              <a:ext uri="{FF2B5EF4-FFF2-40B4-BE49-F238E27FC236}">
                <a16:creationId xmlns:a16="http://schemas.microsoft.com/office/drawing/2014/main" id="{93C115E0-84CF-4C91-BA9D-FC8E85C10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75" y="1889858"/>
            <a:ext cx="556181" cy="4050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6651412-D7F0-4031-A9E9-D58AEC0185D3}"/>
              </a:ext>
            </a:extLst>
          </p:cNvPr>
          <p:cNvSpPr txBox="1"/>
          <p:nvPr/>
        </p:nvSpPr>
        <p:spPr>
          <a:xfrm>
            <a:off x="161924" y="2386215"/>
            <a:ext cx="189000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시스템 자원 사용량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백업데이터 점검을 통한 탐지 및 경고</a:t>
            </a:r>
            <a:r>
              <a:rPr lang="en-US" altLang="ko-KR" sz="900" baseline="30000" dirty="0">
                <a:solidFill>
                  <a:schemeClr val="bg1"/>
                </a:solidFill>
              </a:rPr>
              <a:t>1</a:t>
            </a:r>
            <a:endParaRPr lang="ko-KR" altLang="en-US" sz="900" baseline="30000" dirty="0">
              <a:solidFill>
                <a:schemeClr val="bg1"/>
              </a:solidFill>
            </a:endParaRPr>
          </a:p>
        </p:txBody>
      </p:sp>
      <p:pic>
        <p:nvPicPr>
          <p:cNvPr id="62" name="Picture 38">
            <a:extLst>
              <a:ext uri="{FF2B5EF4-FFF2-40B4-BE49-F238E27FC236}">
                <a16:creationId xmlns:a16="http://schemas.microsoft.com/office/drawing/2014/main" id="{D131439C-E2A5-4CC9-97A8-EB3571991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27" y="2997314"/>
            <a:ext cx="544814" cy="405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04EA50-3FA0-418F-A8F6-C7673F360325}"/>
              </a:ext>
            </a:extLst>
          </p:cNvPr>
          <p:cNvSpPr txBox="1"/>
          <p:nvPr/>
        </p:nvSpPr>
        <p:spPr>
          <a:xfrm>
            <a:off x="161924" y="3487331"/>
            <a:ext cx="1890000" cy="688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클라우드 </a:t>
            </a:r>
            <a:r>
              <a:rPr lang="en-US" altLang="ko-KR" sz="900" dirty="0">
                <a:solidFill>
                  <a:schemeClr val="bg1"/>
                </a:solidFill>
              </a:rPr>
              <a:t>WORM</a:t>
            </a:r>
            <a:r>
              <a:rPr lang="ko-KR" altLang="en-US" sz="900" dirty="0">
                <a:solidFill>
                  <a:schemeClr val="bg1"/>
                </a:solidFill>
              </a:rPr>
              <a:t> 스토리지 연동</a:t>
            </a:r>
            <a:r>
              <a:rPr lang="en-US" altLang="ko-KR" sz="900" dirty="0">
                <a:solidFill>
                  <a:schemeClr val="bg1"/>
                </a:solidFill>
              </a:rPr>
              <a:t>,</a:t>
            </a:r>
            <a:r>
              <a:rPr lang="en-US" altLang="ko-KR" sz="900" b="1" u="sng" dirty="0">
                <a:solidFill>
                  <a:schemeClr val="bg1"/>
                </a:solidFill>
              </a:rPr>
              <a:t>100% </a:t>
            </a:r>
            <a:r>
              <a:rPr lang="ko-KR" altLang="en-US" sz="900" b="1" u="sng" dirty="0">
                <a:solidFill>
                  <a:schemeClr val="bg1"/>
                </a:solidFill>
              </a:rPr>
              <a:t>변경</a:t>
            </a:r>
            <a:r>
              <a:rPr lang="en-US" altLang="ko-KR" sz="900" b="1" u="sng" dirty="0">
                <a:solidFill>
                  <a:schemeClr val="bg1"/>
                </a:solidFill>
              </a:rPr>
              <a:t>/</a:t>
            </a:r>
            <a:r>
              <a:rPr lang="ko-KR" altLang="en-US" sz="900" b="1" u="sng" dirty="0">
                <a:solidFill>
                  <a:schemeClr val="bg1"/>
                </a:solidFill>
              </a:rPr>
              <a:t>삭제 불가 </a:t>
            </a:r>
            <a:r>
              <a:rPr lang="ko-KR" altLang="en-US" sz="900" dirty="0">
                <a:solidFill>
                  <a:schemeClr val="bg1"/>
                </a:solidFill>
              </a:rPr>
              <a:t>백업 데이터</a:t>
            </a:r>
            <a:r>
              <a:rPr lang="en-US" altLang="ko-KR" sz="900" baseline="30000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2ED6DB5A-6AD7-4F10-B05A-726F0F10FFED}"/>
              </a:ext>
            </a:extLst>
          </p:cNvPr>
          <p:cNvGrpSpPr/>
          <p:nvPr/>
        </p:nvGrpSpPr>
        <p:grpSpPr>
          <a:xfrm>
            <a:off x="2540818" y="1745047"/>
            <a:ext cx="1012997" cy="592643"/>
            <a:chOff x="4204446" y="3016010"/>
            <a:chExt cx="1350663" cy="79019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F3FEE1B-E4FC-4C60-9746-660D0A319DDA}"/>
                </a:ext>
              </a:extLst>
            </p:cNvPr>
            <p:cNvGrpSpPr/>
            <p:nvPr/>
          </p:nvGrpSpPr>
          <p:grpSpPr>
            <a:xfrm>
              <a:off x="4204446" y="3194544"/>
              <a:ext cx="374291" cy="540000"/>
              <a:chOff x="689467" y="3845428"/>
              <a:chExt cx="374291" cy="540000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E0C17556-F269-4AD4-8D9E-91A44876C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9467" y="3845428"/>
                <a:ext cx="374291" cy="54000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190AA70-3C7C-400E-84D1-B5C06CC9F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3758" y="4205428"/>
                <a:ext cx="180000" cy="180000"/>
              </a:xfrm>
              <a:prstGeom prst="rect">
                <a:avLst/>
              </a:prstGeom>
            </p:spPr>
          </p:pic>
        </p:grp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B2755A3C-D142-4E38-94FE-9CCF42263F90}"/>
                </a:ext>
              </a:extLst>
            </p:cNvPr>
            <p:cNvSpPr/>
            <p:nvPr/>
          </p:nvSpPr>
          <p:spPr>
            <a:xfrm>
              <a:off x="4352553" y="3222000"/>
              <a:ext cx="560065" cy="584200"/>
            </a:xfrm>
            <a:custGeom>
              <a:avLst/>
              <a:gdLst>
                <a:gd name="connsiteX0" fmla="*/ 0 w 609600"/>
                <a:gd name="connsiteY0" fmla="*/ 584200 h 584200"/>
                <a:gd name="connsiteX1" fmla="*/ 609600 w 609600"/>
                <a:gd name="connsiteY1" fmla="*/ 499533 h 584200"/>
                <a:gd name="connsiteX2" fmla="*/ 609600 w 609600"/>
                <a:gd name="connsiteY2" fmla="*/ 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584200">
                  <a:moveTo>
                    <a:pt x="0" y="584200"/>
                  </a:moveTo>
                  <a:lnTo>
                    <a:pt x="609600" y="499533"/>
                  </a:lnTo>
                  <a:lnTo>
                    <a:pt x="609600" y="0"/>
                  </a:lnTo>
                </a:path>
              </a:pathLst>
            </a:custGeom>
            <a:noFill/>
            <a:ln w="28575">
              <a:solidFill>
                <a:srgbClr val="00B05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D98CA6C9-B416-40C1-8E71-1E4D25D70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15109" y="3016010"/>
              <a:ext cx="540000" cy="540582"/>
            </a:xfrm>
            <a:prstGeom prst="rect">
              <a:avLst/>
            </a:prstGeom>
          </p:spPr>
        </p:pic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A99A134-0375-4D91-A7BA-244FE737EF2D}"/>
              </a:ext>
            </a:extLst>
          </p:cNvPr>
          <p:cNvSpPr txBox="1"/>
          <p:nvPr/>
        </p:nvSpPr>
        <p:spPr>
          <a:xfrm>
            <a:off x="2428755" y="2386215"/>
            <a:ext cx="189000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서버</a:t>
            </a:r>
            <a:r>
              <a:rPr lang="en-US" altLang="ko-KR" sz="900" dirty="0">
                <a:solidFill>
                  <a:schemeClr val="bg1"/>
                </a:solidFill>
              </a:rPr>
              <a:t>/VM </a:t>
            </a:r>
            <a:r>
              <a:rPr lang="ko-KR" altLang="en-US" sz="900" dirty="0">
                <a:solidFill>
                  <a:schemeClr val="bg1"/>
                </a:solidFill>
              </a:rPr>
              <a:t>마비 </a:t>
            </a:r>
            <a:r>
              <a:rPr lang="ko-KR" altLang="en-US" sz="900" dirty="0" err="1">
                <a:solidFill>
                  <a:schemeClr val="bg1"/>
                </a:solidFill>
              </a:rPr>
              <a:t>상황시</a:t>
            </a:r>
            <a:r>
              <a:rPr lang="ko-KR" altLang="en-US" sz="900" dirty="0">
                <a:solidFill>
                  <a:schemeClr val="bg1"/>
                </a:solidFill>
              </a:rPr>
              <a:t> 백업본의 가상화로 서비스 재개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BCC8DA-BBD9-4C0D-915C-0B26DF609E98}"/>
              </a:ext>
            </a:extLst>
          </p:cNvPr>
          <p:cNvSpPr txBox="1"/>
          <p:nvPr/>
        </p:nvSpPr>
        <p:spPr>
          <a:xfrm>
            <a:off x="2428755" y="3521005"/>
            <a:ext cx="189000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서버</a:t>
            </a:r>
            <a:r>
              <a:rPr lang="en-US" altLang="ko-KR" sz="900" dirty="0">
                <a:solidFill>
                  <a:schemeClr val="bg1"/>
                </a:solidFill>
              </a:rPr>
              <a:t>/VM </a:t>
            </a:r>
            <a:r>
              <a:rPr lang="ko-KR" altLang="en-US" sz="900" dirty="0">
                <a:solidFill>
                  <a:schemeClr val="bg1"/>
                </a:solidFill>
              </a:rPr>
              <a:t>마비 </a:t>
            </a:r>
            <a:r>
              <a:rPr lang="ko-KR" altLang="en-US" sz="900" dirty="0" err="1">
                <a:solidFill>
                  <a:schemeClr val="bg1"/>
                </a:solidFill>
              </a:rPr>
              <a:t>상황시</a:t>
            </a:r>
            <a:r>
              <a:rPr lang="ko-KR" altLang="en-US" sz="900" dirty="0">
                <a:solidFill>
                  <a:schemeClr val="bg1"/>
                </a:solidFill>
              </a:rPr>
              <a:t> 즉시 클라우드 </a:t>
            </a:r>
            <a:r>
              <a:rPr lang="en-US" altLang="ko-KR" sz="900" dirty="0">
                <a:solidFill>
                  <a:schemeClr val="bg1"/>
                </a:solidFill>
              </a:rPr>
              <a:t>VM</a:t>
            </a:r>
            <a:r>
              <a:rPr lang="ko-KR" altLang="en-US" sz="900" dirty="0">
                <a:solidFill>
                  <a:schemeClr val="bg1"/>
                </a:solidFill>
              </a:rPr>
              <a:t>으로 서비스 재개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D5F746B-3410-40EC-A972-5B74C7BA9256}"/>
              </a:ext>
            </a:extLst>
          </p:cNvPr>
          <p:cNvGrpSpPr/>
          <p:nvPr/>
        </p:nvGrpSpPr>
        <p:grpSpPr>
          <a:xfrm>
            <a:off x="2563612" y="3034250"/>
            <a:ext cx="280718" cy="405000"/>
            <a:chOff x="689467" y="3845428"/>
            <a:chExt cx="374291" cy="540000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96EBEDC-E909-4C82-A20B-4FA4D6135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2A5E217A-CD34-4F4C-A309-5F9CB8AE8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14336696-94EB-443A-AC08-C92A57C336FF}"/>
              </a:ext>
            </a:extLst>
          </p:cNvPr>
          <p:cNvSpPr/>
          <p:nvPr/>
        </p:nvSpPr>
        <p:spPr>
          <a:xfrm>
            <a:off x="2674692" y="3054842"/>
            <a:ext cx="420049" cy="438150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49680397-7FD2-4163-886B-5D7396095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924" y="2981990"/>
            <a:ext cx="509663" cy="4050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16A8A34-7485-4FB8-AD01-8ED405727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938" y="2929523"/>
            <a:ext cx="270000" cy="27029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3990430E-E81B-46E9-84D4-1ECB73246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3236" y="1973850"/>
            <a:ext cx="235058" cy="27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A2DC197-D475-4016-8CF8-F263EBBBD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3236" y="3142133"/>
            <a:ext cx="269710" cy="2700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78D68E3-3A77-4E17-B515-7ED453FFF8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9067" y="1973850"/>
            <a:ext cx="291818" cy="270000"/>
          </a:xfrm>
          <a:prstGeom prst="rect">
            <a:avLst/>
          </a:prstGeom>
        </p:spPr>
      </p:pic>
      <p:pic>
        <p:nvPicPr>
          <p:cNvPr id="89" name="그래픽 88" descr="봉투">
            <a:extLst>
              <a:ext uri="{FF2B5EF4-FFF2-40B4-BE49-F238E27FC236}">
                <a16:creationId xmlns:a16="http://schemas.microsoft.com/office/drawing/2014/main" id="{3FED8816-2A9D-4558-BF18-DF6D65A530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94056" y="1973850"/>
            <a:ext cx="249248" cy="270000"/>
          </a:xfrm>
          <a:prstGeom prst="rect">
            <a:avLst/>
          </a:prstGeom>
        </p:spPr>
      </p:pic>
      <p:grpSp>
        <p:nvGrpSpPr>
          <p:cNvPr id="90" name="그룹 89">
            <a:extLst>
              <a:ext uri="{FF2B5EF4-FFF2-40B4-BE49-F238E27FC236}">
                <a16:creationId xmlns:a16="http://schemas.microsoft.com/office/drawing/2014/main" id="{C05305F8-78E9-4EFE-B654-DFDC4CCABF7C}"/>
              </a:ext>
            </a:extLst>
          </p:cNvPr>
          <p:cNvGrpSpPr/>
          <p:nvPr/>
        </p:nvGrpSpPr>
        <p:grpSpPr>
          <a:xfrm>
            <a:off x="4896412" y="1906350"/>
            <a:ext cx="280718" cy="405000"/>
            <a:chOff x="689467" y="3845428"/>
            <a:chExt cx="374291" cy="540000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6E3F401-E38C-4ECB-ABC5-E82B4D97B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44E197F6-423F-4E17-9435-78449429A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6DBF45F-A8E1-41E7-8791-8F03BE1ADFF0}"/>
              </a:ext>
            </a:extLst>
          </p:cNvPr>
          <p:cNvCxnSpPr>
            <a:cxnSpLocks/>
            <a:stCxn id="85" idx="1"/>
            <a:endCxn id="91" idx="3"/>
          </p:cNvCxnSpPr>
          <p:nvPr/>
        </p:nvCxnSpPr>
        <p:spPr>
          <a:xfrm flipH="1">
            <a:off x="5177130" y="2108850"/>
            <a:ext cx="676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그림 97">
            <a:extLst>
              <a:ext uri="{FF2B5EF4-FFF2-40B4-BE49-F238E27FC236}">
                <a16:creationId xmlns:a16="http://schemas.microsoft.com/office/drawing/2014/main" id="{D75CC501-D555-4E6F-9FB3-2066E0E707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49067" y="3142133"/>
            <a:ext cx="291818" cy="270000"/>
          </a:xfrm>
          <a:prstGeom prst="rect">
            <a:avLst/>
          </a:prstGeom>
        </p:spPr>
      </p:pic>
      <p:pic>
        <p:nvPicPr>
          <p:cNvPr id="99" name="그래픽 98" descr="봉투">
            <a:extLst>
              <a:ext uri="{FF2B5EF4-FFF2-40B4-BE49-F238E27FC236}">
                <a16:creationId xmlns:a16="http://schemas.microsoft.com/office/drawing/2014/main" id="{8C85526E-77FC-4A84-9013-DE65B2303C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76941" y="3142133"/>
            <a:ext cx="249248" cy="2700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E6EBE2CB-4F72-495E-A085-3A92DBCBEA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6412" y="3142133"/>
            <a:ext cx="362507" cy="35100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C004EEFB-9DC2-458E-9DB4-22CD9ECD6E9F}"/>
              </a:ext>
            </a:extLst>
          </p:cNvPr>
          <p:cNvSpPr txBox="1"/>
          <p:nvPr/>
        </p:nvSpPr>
        <p:spPr>
          <a:xfrm>
            <a:off x="4873809" y="2386215"/>
            <a:ext cx="189000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물리환경 </a:t>
            </a:r>
            <a:r>
              <a:rPr lang="en-US" altLang="ko-KR" sz="900" dirty="0">
                <a:solidFill>
                  <a:schemeClr val="bg1"/>
                </a:solidFill>
              </a:rPr>
              <a:t>OS, File, DB, DB </a:t>
            </a:r>
            <a:r>
              <a:rPr lang="ko-KR" altLang="en-US" sz="900" dirty="0">
                <a:solidFill>
                  <a:schemeClr val="bg1"/>
                </a:solidFill>
              </a:rPr>
              <a:t>테이블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이메일 단위 복구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B631C9-D723-4785-8308-6476B8BD05EB}"/>
              </a:ext>
            </a:extLst>
          </p:cNvPr>
          <p:cNvSpPr txBox="1"/>
          <p:nvPr/>
        </p:nvSpPr>
        <p:spPr>
          <a:xfrm>
            <a:off x="4866830" y="3521005"/>
            <a:ext cx="189000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클라우드 환경 </a:t>
            </a:r>
            <a:r>
              <a:rPr lang="en-US" altLang="ko-KR" sz="900" dirty="0">
                <a:solidFill>
                  <a:schemeClr val="bg1"/>
                </a:solidFill>
              </a:rPr>
              <a:t>VM, </a:t>
            </a:r>
            <a:r>
              <a:rPr lang="ko-KR" altLang="en-US" sz="900" dirty="0">
                <a:solidFill>
                  <a:schemeClr val="bg1"/>
                </a:solidFill>
              </a:rPr>
              <a:t>파일</a:t>
            </a:r>
            <a:r>
              <a:rPr lang="en-US" altLang="ko-KR" sz="900" dirty="0">
                <a:solidFill>
                  <a:schemeClr val="bg1"/>
                </a:solidFill>
              </a:rPr>
              <a:t>, DB, DB </a:t>
            </a:r>
            <a:r>
              <a:rPr lang="ko-KR" altLang="en-US" sz="900" dirty="0">
                <a:solidFill>
                  <a:schemeClr val="bg1"/>
                </a:solidFill>
              </a:rPr>
              <a:t>테이블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이메일 단위 복구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108" name="그래픽 107" descr="돋보기 아래의 벌레">
            <a:extLst>
              <a:ext uri="{FF2B5EF4-FFF2-40B4-BE49-F238E27FC236}">
                <a16:creationId xmlns:a16="http://schemas.microsoft.com/office/drawing/2014/main" id="{9ABE1A81-016B-4AF2-9FBC-3968EA3395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39915" y="2230013"/>
            <a:ext cx="486000" cy="486000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6D03D949-FAA3-4815-9555-96C00538FE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02197" y="2014350"/>
            <a:ext cx="290625" cy="297000"/>
          </a:xfrm>
          <a:prstGeom prst="rect">
            <a:avLst/>
          </a:prstGeom>
        </p:spPr>
      </p:pic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F7155AF-AA1F-4B56-85C7-286BBF0A1599}"/>
              </a:ext>
            </a:extLst>
          </p:cNvPr>
          <p:cNvGrpSpPr/>
          <p:nvPr/>
        </p:nvGrpSpPr>
        <p:grpSpPr>
          <a:xfrm>
            <a:off x="7218671" y="2878890"/>
            <a:ext cx="280718" cy="405000"/>
            <a:chOff x="689467" y="3845428"/>
            <a:chExt cx="374291" cy="540000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7F23C658-4AE2-4BA2-837D-BB9FFF9AC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5D143CDD-988B-441F-B00E-56428E0C4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pic>
        <p:nvPicPr>
          <p:cNvPr id="114" name="그림 113">
            <a:extLst>
              <a:ext uri="{FF2B5EF4-FFF2-40B4-BE49-F238E27FC236}">
                <a16:creationId xmlns:a16="http://schemas.microsoft.com/office/drawing/2014/main" id="{638FCBC7-0415-4BD8-81FB-D00F347D27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7097" y="2961783"/>
            <a:ext cx="362507" cy="35100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4129A6A-1A97-4062-9B6A-E97F47D2EB10}"/>
              </a:ext>
            </a:extLst>
          </p:cNvPr>
          <p:cNvSpPr txBox="1"/>
          <p:nvPr/>
        </p:nvSpPr>
        <p:spPr>
          <a:xfrm>
            <a:off x="8112945" y="2318908"/>
            <a:ext cx="869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백업 데이터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EFE0C71-F104-4064-9BBA-2AD1775883C1}"/>
              </a:ext>
            </a:extLst>
          </p:cNvPr>
          <p:cNvSpPr txBox="1"/>
          <p:nvPr/>
        </p:nvSpPr>
        <p:spPr>
          <a:xfrm>
            <a:off x="7099221" y="2076199"/>
            <a:ext cx="86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감염여부 체크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F86227F-B2C1-4914-A638-065B3F817935}"/>
              </a:ext>
            </a:extLst>
          </p:cNvPr>
          <p:cNvSpPr txBox="1"/>
          <p:nvPr/>
        </p:nvSpPr>
        <p:spPr>
          <a:xfrm>
            <a:off x="7092075" y="3521005"/>
            <a:ext cx="1890000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900" dirty="0">
                <a:solidFill>
                  <a:schemeClr val="bg1"/>
                </a:solidFill>
              </a:rPr>
              <a:t>백업 데이터의 감염 여부를 체크하여 서비스 정상화 재개 </a:t>
            </a:r>
          </a:p>
        </p:txBody>
      </p:sp>
    </p:spTree>
    <p:extLst>
      <p:ext uri="{BB962C8B-B14F-4D97-AF65-F5344CB8AC3E}">
        <p14:creationId xmlns:p14="http://schemas.microsoft.com/office/powerpoint/2010/main" val="3870641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Backup Copy </a:t>
            </a:r>
            <a:r>
              <a:rPr lang="ko-KR" altLang="en-US" dirty="0"/>
              <a:t>수행 방식 및 보관 주기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Clr>
                <a:srgbClr val="93EB20"/>
              </a:buClr>
            </a:pP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bg1"/>
                </a:solidFill>
              </a:rPr>
              <a:t>Immediate Copy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백업 완료 후 즉시 백업 사본 생성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bg1"/>
                </a:solidFill>
              </a:rPr>
              <a:t>Periodic Copy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FFFF"/>
                </a:solidFill>
              </a:rPr>
              <a:t>특정 시간 단위 반복 수행</a:t>
            </a:r>
            <a:endParaRPr lang="en-US" altLang="ko-KR" sz="1000" dirty="0">
              <a:solidFill>
                <a:srgbClr val="FFFFFF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FFFF"/>
                </a:solidFill>
              </a:rPr>
              <a:t>시작 시간 설정</a:t>
            </a:r>
            <a:endParaRPr lang="en-US" altLang="ko-KR" sz="1000" dirty="0">
              <a:solidFill>
                <a:srgbClr val="FFFFFF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FFFF"/>
                </a:solidFill>
              </a:rPr>
              <a:t>분</a:t>
            </a:r>
            <a:r>
              <a:rPr lang="en-US" altLang="ko-KR" sz="1000" dirty="0">
                <a:solidFill>
                  <a:srgbClr val="FFFFFF"/>
                </a:solidFill>
              </a:rPr>
              <a:t>, </a:t>
            </a:r>
            <a:r>
              <a:rPr lang="ko-KR" altLang="en-US" sz="1000" dirty="0">
                <a:solidFill>
                  <a:srgbClr val="FFFFFF"/>
                </a:solidFill>
              </a:rPr>
              <a:t>시간</a:t>
            </a:r>
            <a:r>
              <a:rPr lang="en-US" altLang="ko-KR" sz="1000" dirty="0">
                <a:solidFill>
                  <a:srgbClr val="FFFFFF"/>
                </a:solidFill>
              </a:rPr>
              <a:t>, </a:t>
            </a:r>
            <a:r>
              <a:rPr lang="ko-KR" altLang="en-US" sz="1000" dirty="0">
                <a:solidFill>
                  <a:srgbClr val="FFFFFF"/>
                </a:solidFill>
              </a:rPr>
              <a:t>일 </a:t>
            </a:r>
            <a:endParaRPr lang="en-US" altLang="ko-KR" sz="10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복사 데이터에 대한 별도 보관 주기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월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년 보관 주기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 Copy</a:t>
              </a: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손쉽게 백업 데이터 사본 생성 및 보관 주기 설정 </a:t>
            </a:r>
            <a:endParaRPr lang="en-US" altLang="ko-KR" sz="1400" b="1" dirty="0">
              <a:solidFill>
                <a:srgbClr val="93EB2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3047F7-ED02-469C-AEFE-7D384989CC52}"/>
              </a:ext>
            </a:extLst>
          </p:cNvPr>
          <p:cNvSpPr txBox="1"/>
          <p:nvPr/>
        </p:nvSpPr>
        <p:spPr>
          <a:xfrm>
            <a:off x="531639" y="1500629"/>
            <a:ext cx="2204473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chemeClr val="bg1"/>
                </a:solidFill>
              </a:rPr>
              <a:t>Immediate Copy(Mirroring)</a:t>
            </a:r>
            <a:endParaRPr lang="ko-KR" altLang="en-US" sz="1100" b="1" i="1" u="sng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F6A8E-B53A-4909-BD41-5ED93D8972E1}"/>
              </a:ext>
            </a:extLst>
          </p:cNvPr>
          <p:cNvGrpSpPr/>
          <p:nvPr/>
        </p:nvGrpSpPr>
        <p:grpSpPr>
          <a:xfrm>
            <a:off x="576263" y="1710506"/>
            <a:ext cx="3887788" cy="1200584"/>
            <a:chOff x="477922" y="1710506"/>
            <a:chExt cx="4094357" cy="1201144"/>
          </a:xfrm>
        </p:grpSpPr>
        <p:pic>
          <p:nvPicPr>
            <p:cNvPr id="30" name="Graphic 51">
              <a:extLst>
                <a:ext uri="{FF2B5EF4-FFF2-40B4-BE49-F238E27FC236}">
                  <a16:creationId xmlns:a16="http://schemas.microsoft.com/office/drawing/2014/main" id="{C7CE7487-512B-4835-86F5-A94D786B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667" y="1954160"/>
              <a:ext cx="410835" cy="534085"/>
            </a:xfrm>
            <a:prstGeom prst="rect">
              <a:avLst/>
            </a:prstGeom>
          </p:spPr>
        </p:pic>
        <p:pic>
          <p:nvPicPr>
            <p:cNvPr id="60" name="Graphic 71">
              <a:extLst>
                <a:ext uri="{FF2B5EF4-FFF2-40B4-BE49-F238E27FC236}">
                  <a16:creationId xmlns:a16="http://schemas.microsoft.com/office/drawing/2014/main" id="{3DA1AE33-46D9-4785-A260-820643B5A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0182" y="1893539"/>
              <a:ext cx="489087" cy="656406"/>
            </a:xfrm>
            <a:prstGeom prst="rect">
              <a:avLst/>
            </a:prstGeom>
          </p:spPr>
        </p:pic>
        <p:pic>
          <p:nvPicPr>
            <p:cNvPr id="61" name="Graphic 55">
              <a:extLst>
                <a:ext uri="{FF2B5EF4-FFF2-40B4-BE49-F238E27FC236}">
                  <a16:creationId xmlns:a16="http://schemas.microsoft.com/office/drawing/2014/main" id="{4FF02145-A80A-4A85-9AE3-84DAF2FF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6664" y="2014700"/>
              <a:ext cx="533739" cy="333587"/>
            </a:xfrm>
            <a:prstGeom prst="rect">
              <a:avLst/>
            </a:prstGeom>
          </p:spPr>
        </p:pic>
        <p:pic>
          <p:nvPicPr>
            <p:cNvPr id="62" name="Graphic 71">
              <a:extLst>
                <a:ext uri="{FF2B5EF4-FFF2-40B4-BE49-F238E27FC236}">
                  <a16:creationId xmlns:a16="http://schemas.microsoft.com/office/drawing/2014/main" id="{790E915D-E862-4BB6-BEB9-EBC8385D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6814" y="1893000"/>
              <a:ext cx="489087" cy="656406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43E1F-879B-484C-827A-023B9FC63C84}"/>
                </a:ext>
              </a:extLst>
            </p:cNvPr>
            <p:cNvCxnSpPr>
              <a:cxnSpLocks/>
              <a:stCxn id="60" idx="3"/>
              <a:endCxn id="62" idx="1"/>
            </p:cNvCxnSpPr>
            <p:nvPr/>
          </p:nvCxnSpPr>
          <p:spPr>
            <a:xfrm flipV="1">
              <a:off x="2309269" y="2221203"/>
              <a:ext cx="1457545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A875A3-1D53-4B1D-AC2D-7ABCA1164A47}"/>
                </a:ext>
              </a:extLst>
            </p:cNvPr>
            <p:cNvSpPr txBox="1"/>
            <p:nvPr/>
          </p:nvSpPr>
          <p:spPr>
            <a:xfrm>
              <a:off x="2627036" y="2348287"/>
              <a:ext cx="85244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00B492"/>
                  </a:solidFill>
                </a:rPr>
                <a:t>Backup Copy</a:t>
              </a:r>
              <a:endParaRPr lang="ko-KR" altLang="en-US" sz="900" dirty="0">
                <a:solidFill>
                  <a:srgbClr val="00B492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04C444-F72E-4EAC-BC30-AF41457526B2}"/>
                </a:ext>
              </a:extLst>
            </p:cNvPr>
            <p:cNvSpPr txBox="1"/>
            <p:nvPr/>
          </p:nvSpPr>
          <p:spPr>
            <a:xfrm>
              <a:off x="3444174" y="2533913"/>
              <a:ext cx="1128105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원격지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6BF0083-5DC8-43EE-A932-BF35AC5499EF}"/>
                </a:ext>
              </a:extLst>
            </p:cNvPr>
            <p:cNvSpPr txBox="1"/>
            <p:nvPr/>
          </p:nvSpPr>
          <p:spPr>
            <a:xfrm>
              <a:off x="1559371" y="2542318"/>
              <a:ext cx="1042922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주센터</a:t>
              </a:r>
              <a:r>
                <a:rPr lang="ko-KR" altLang="en-US" sz="900" dirty="0">
                  <a:solidFill>
                    <a:schemeClr val="bg1"/>
                  </a:solidFill>
                </a:rPr>
                <a:t>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356628-B1E7-4F88-99BD-AC1F52E81633}"/>
                </a:ext>
              </a:extLst>
            </p:cNvPr>
            <p:cNvSpPr txBox="1"/>
            <p:nvPr/>
          </p:nvSpPr>
          <p:spPr>
            <a:xfrm>
              <a:off x="477922" y="2532577"/>
              <a:ext cx="10429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운영서버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915F8D0-6B8E-448F-8AC5-2B848B2AFCB1}"/>
                </a:ext>
              </a:extLst>
            </p:cNvPr>
            <p:cNvCxnSpPr>
              <a:stCxn id="30" idx="3"/>
              <a:endCxn id="60" idx="1"/>
            </p:cNvCxnSpPr>
            <p:nvPr/>
          </p:nvCxnSpPr>
          <p:spPr>
            <a:xfrm>
              <a:off x="1180502" y="2221203"/>
              <a:ext cx="639680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53AFBC-BD06-4056-A8D9-B847D8A491D5}"/>
                </a:ext>
              </a:extLst>
            </p:cNvPr>
            <p:cNvSpPr txBox="1"/>
            <p:nvPr/>
          </p:nvSpPr>
          <p:spPr>
            <a:xfrm>
              <a:off x="1089429" y="2221202"/>
              <a:ext cx="7568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00E296"/>
                  </a:solidFill>
                </a:rPr>
                <a:t>백업</a:t>
              </a:r>
              <a:endParaRPr lang="ko-KR" altLang="en-US" dirty="0">
                <a:solidFill>
                  <a:srgbClr val="00E296"/>
                </a:solidFill>
              </a:endParaRPr>
            </a:p>
          </p:txBody>
        </p:sp>
        <p:pic>
          <p:nvPicPr>
            <p:cNvPr id="51" name="Graphic 53">
              <a:extLst>
                <a:ext uri="{FF2B5EF4-FFF2-40B4-BE49-F238E27FC236}">
                  <a16:creationId xmlns:a16="http://schemas.microsoft.com/office/drawing/2014/main" id="{5B5104D5-EE0A-4F79-B329-66C564BD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2441" y="1915402"/>
              <a:ext cx="202550" cy="2025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394D9B-E545-450F-AB7A-79DB6014BD7E}"/>
                </a:ext>
              </a:extLst>
            </p:cNvPr>
            <p:cNvSpPr txBox="1"/>
            <p:nvPr/>
          </p:nvSpPr>
          <p:spPr>
            <a:xfrm>
              <a:off x="2146046" y="1710506"/>
              <a:ext cx="1457545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백업 완료 후 즉시 수행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9C45339-79D2-4004-B59C-98846D3642FB}"/>
              </a:ext>
            </a:extLst>
          </p:cNvPr>
          <p:cNvSpPr txBox="1"/>
          <p:nvPr/>
        </p:nvSpPr>
        <p:spPr>
          <a:xfrm>
            <a:off x="531639" y="3067158"/>
            <a:ext cx="2204473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chemeClr val="bg1"/>
                </a:solidFill>
              </a:rPr>
              <a:t>Periodic Copy(Pruning)</a:t>
            </a:r>
            <a:endParaRPr lang="ko-KR" altLang="en-US" sz="1100" b="1" i="1" u="sng" dirty="0">
              <a:solidFill>
                <a:schemeClr val="bg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7803B82-F6F4-498F-9F57-B6B29CCECE7B}"/>
              </a:ext>
            </a:extLst>
          </p:cNvPr>
          <p:cNvGrpSpPr/>
          <p:nvPr/>
        </p:nvGrpSpPr>
        <p:grpSpPr>
          <a:xfrm>
            <a:off x="576263" y="3340333"/>
            <a:ext cx="3887788" cy="1215382"/>
            <a:chOff x="477922" y="1769967"/>
            <a:chExt cx="4094357" cy="1141683"/>
          </a:xfrm>
        </p:grpSpPr>
        <p:pic>
          <p:nvPicPr>
            <p:cNvPr id="83" name="Graphic 51">
              <a:extLst>
                <a:ext uri="{FF2B5EF4-FFF2-40B4-BE49-F238E27FC236}">
                  <a16:creationId xmlns:a16="http://schemas.microsoft.com/office/drawing/2014/main" id="{C5174FDF-99F9-40D2-9842-B0562F24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667" y="1954160"/>
              <a:ext cx="410835" cy="534085"/>
            </a:xfrm>
            <a:prstGeom prst="rect">
              <a:avLst/>
            </a:prstGeom>
          </p:spPr>
        </p:pic>
        <p:pic>
          <p:nvPicPr>
            <p:cNvPr id="84" name="Graphic 71">
              <a:extLst>
                <a:ext uri="{FF2B5EF4-FFF2-40B4-BE49-F238E27FC236}">
                  <a16:creationId xmlns:a16="http://schemas.microsoft.com/office/drawing/2014/main" id="{A3E5B2A4-2FBD-4DBE-9496-9F9DB183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0182" y="1893539"/>
              <a:ext cx="489087" cy="656406"/>
            </a:xfrm>
            <a:prstGeom prst="rect">
              <a:avLst/>
            </a:prstGeom>
          </p:spPr>
        </p:pic>
        <p:pic>
          <p:nvPicPr>
            <p:cNvPr id="85" name="Graphic 55">
              <a:extLst>
                <a:ext uri="{FF2B5EF4-FFF2-40B4-BE49-F238E27FC236}">
                  <a16:creationId xmlns:a16="http://schemas.microsoft.com/office/drawing/2014/main" id="{4493DF4E-C08C-4294-9122-923362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6664" y="2014700"/>
              <a:ext cx="533739" cy="333587"/>
            </a:xfrm>
            <a:prstGeom prst="rect">
              <a:avLst/>
            </a:prstGeom>
          </p:spPr>
        </p:pic>
        <p:pic>
          <p:nvPicPr>
            <p:cNvPr id="86" name="Graphic 71">
              <a:extLst>
                <a:ext uri="{FF2B5EF4-FFF2-40B4-BE49-F238E27FC236}">
                  <a16:creationId xmlns:a16="http://schemas.microsoft.com/office/drawing/2014/main" id="{416BFFE1-2CA3-4342-962F-25092F4C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6814" y="1893000"/>
              <a:ext cx="489087" cy="656406"/>
            </a:xfrm>
            <a:prstGeom prst="rect">
              <a:avLst/>
            </a:prstGeom>
          </p:spPr>
        </p:pic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E9B80941-9C16-4DFC-AE2C-BB56695CEB07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2309269" y="2221203"/>
              <a:ext cx="1457545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0B4C796-14A2-40C3-8C97-49759732EDAF}"/>
                </a:ext>
              </a:extLst>
            </p:cNvPr>
            <p:cNvSpPr txBox="1"/>
            <p:nvPr/>
          </p:nvSpPr>
          <p:spPr>
            <a:xfrm>
              <a:off x="2627036" y="2348287"/>
              <a:ext cx="85244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00B492"/>
                  </a:solidFill>
                </a:rPr>
                <a:t>Backup Copy</a:t>
              </a:r>
              <a:endParaRPr lang="ko-KR" altLang="en-US" sz="900" dirty="0">
                <a:solidFill>
                  <a:srgbClr val="00B492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CC3793-B848-402C-B940-34E400DF3B4B}"/>
                </a:ext>
              </a:extLst>
            </p:cNvPr>
            <p:cNvSpPr txBox="1"/>
            <p:nvPr/>
          </p:nvSpPr>
          <p:spPr>
            <a:xfrm>
              <a:off x="3444174" y="2533913"/>
              <a:ext cx="1128105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원격지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34A0B57-C096-4BF4-B156-4C5AD3E90E21}"/>
                </a:ext>
              </a:extLst>
            </p:cNvPr>
            <p:cNvSpPr txBox="1"/>
            <p:nvPr/>
          </p:nvSpPr>
          <p:spPr>
            <a:xfrm>
              <a:off x="1559371" y="2542318"/>
              <a:ext cx="1042922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주센터</a:t>
              </a:r>
              <a:r>
                <a:rPr lang="ko-KR" altLang="en-US" sz="900" dirty="0">
                  <a:solidFill>
                    <a:schemeClr val="bg1"/>
                  </a:solidFill>
                </a:rPr>
                <a:t>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16A22CC-45C3-4688-BC4A-AFE1CD36F83F}"/>
                </a:ext>
              </a:extLst>
            </p:cNvPr>
            <p:cNvSpPr txBox="1"/>
            <p:nvPr/>
          </p:nvSpPr>
          <p:spPr>
            <a:xfrm>
              <a:off x="477922" y="2532577"/>
              <a:ext cx="10429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운영서버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F9752508-4AC8-4A69-9F46-585B6D7A2C06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1180502" y="2221203"/>
              <a:ext cx="639680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BA81E05-6FDB-42A9-AC21-BF7560C3F001}"/>
                </a:ext>
              </a:extLst>
            </p:cNvPr>
            <p:cNvSpPr txBox="1"/>
            <p:nvPr/>
          </p:nvSpPr>
          <p:spPr>
            <a:xfrm>
              <a:off x="1089429" y="2221202"/>
              <a:ext cx="7568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00E296"/>
                  </a:solidFill>
                </a:rPr>
                <a:t>백업</a:t>
              </a:r>
              <a:endParaRPr lang="ko-KR" altLang="en-US" dirty="0">
                <a:solidFill>
                  <a:srgbClr val="00E296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F40BDE-BCE6-4DB3-BC7C-FC40609DB04C}"/>
                </a:ext>
              </a:extLst>
            </p:cNvPr>
            <p:cNvSpPr txBox="1"/>
            <p:nvPr/>
          </p:nvSpPr>
          <p:spPr>
            <a:xfrm>
              <a:off x="2509344" y="1769967"/>
              <a:ext cx="1457545" cy="21683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특정 시간 단위 수행</a:t>
              </a:r>
            </a:p>
          </p:txBody>
        </p:sp>
      </p:grpSp>
      <p:pic>
        <p:nvPicPr>
          <p:cNvPr id="96" name="Graphic 57">
            <a:extLst>
              <a:ext uri="{FF2B5EF4-FFF2-40B4-BE49-F238E27FC236}">
                <a16:creationId xmlns:a16="http://schemas.microsoft.com/office/drawing/2014/main" id="{731EECE2-EC06-49AB-BE54-5776B6A72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3488" y="3465197"/>
            <a:ext cx="246924" cy="2469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9159F7-B407-477B-BA42-D29B0435CA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8981" y="1629809"/>
            <a:ext cx="1477323" cy="7917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A60D9C-2271-487C-90C1-78348EFF0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4289" y="1485564"/>
            <a:ext cx="2044448" cy="10802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233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데이터 사본으로부터 손쉬운 복구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데이터 사본을 통한 복구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VM</a:t>
            </a:r>
            <a:r>
              <a:rPr lang="ko-KR" altLang="en-US" sz="1000" dirty="0">
                <a:solidFill>
                  <a:schemeClr val="bg1"/>
                </a:solidFill>
              </a:rPr>
              <a:t>으로 수분 이내 즉시 복구 </a:t>
            </a:r>
            <a:r>
              <a:rPr lang="en-US" altLang="ko-KR" sz="1000" dirty="0">
                <a:solidFill>
                  <a:schemeClr val="bg1"/>
                </a:solidFill>
              </a:rPr>
              <a:t>(VMware, Hyper-V)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개별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폴더 단위 복구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어플리케이션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데이터베이스 복구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퍼블릭 클라우드 </a:t>
            </a:r>
            <a:r>
              <a:rPr lang="en-US" altLang="ko-KR" sz="1000" dirty="0">
                <a:solidFill>
                  <a:schemeClr val="bg1"/>
                </a:solidFill>
              </a:rPr>
              <a:t>VM</a:t>
            </a:r>
            <a:r>
              <a:rPr lang="ko-KR" altLang="en-US" sz="1000" dirty="0">
                <a:solidFill>
                  <a:schemeClr val="bg1"/>
                </a:solidFill>
              </a:rPr>
              <a:t>으로 자동 복구 </a:t>
            </a:r>
            <a:r>
              <a:rPr lang="en-US" altLang="ko-KR" sz="1000" dirty="0">
                <a:solidFill>
                  <a:schemeClr val="bg1"/>
                </a:solidFill>
              </a:rPr>
              <a:t>(AWS, Azure)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 err="1">
                <a:solidFill>
                  <a:srgbClr val="00E296"/>
                </a:solidFill>
              </a:rPr>
              <a:t>주센터</a:t>
            </a:r>
            <a:r>
              <a:rPr lang="ko-KR" altLang="en-US" sz="1200" b="1" dirty="0">
                <a:solidFill>
                  <a:srgbClr val="00E296"/>
                </a:solidFill>
              </a:rPr>
              <a:t> 장애 시 별도의 작업 없이 즉시 백업 데이터 사본 사용</a:t>
            </a:r>
            <a:endParaRPr lang="en-GB" altLang="ko-KR" sz="1200" b="1" dirty="0">
              <a:solidFill>
                <a:srgbClr val="00E296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타사의 경우 카탈로그 재생성 작업 필요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lvl="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FFFFFF"/>
                </a:solidFill>
              </a:rPr>
              <a:t>저비용 손쉬운 </a:t>
            </a:r>
            <a:r>
              <a:rPr lang="en-US" altLang="ko-KR" sz="1200" dirty="0">
                <a:solidFill>
                  <a:srgbClr val="FFFFFF"/>
                </a:solidFill>
              </a:rPr>
              <a:t>DR </a:t>
            </a:r>
            <a:r>
              <a:rPr lang="ko-KR" altLang="en-US" sz="1200" dirty="0">
                <a:solidFill>
                  <a:srgbClr val="FFFFFF"/>
                </a:solidFill>
              </a:rPr>
              <a:t>구성 </a:t>
            </a:r>
            <a:r>
              <a:rPr lang="en-US" altLang="ko-KR" sz="1200" dirty="0">
                <a:solidFill>
                  <a:srgbClr val="FFFFFF"/>
                </a:solidFill>
              </a:rPr>
              <a:t>(</a:t>
            </a:r>
            <a:r>
              <a:rPr lang="ko-KR" altLang="en-US" sz="1200" dirty="0" err="1">
                <a:solidFill>
                  <a:srgbClr val="FFFFFF"/>
                </a:solidFill>
              </a:rPr>
              <a:t>퍼블릭클라우드</a:t>
            </a:r>
            <a:r>
              <a:rPr lang="en-US" altLang="ko-KR" sz="1200" dirty="0">
                <a:solidFill>
                  <a:srgbClr val="FFFFFF"/>
                </a:solidFill>
              </a:rPr>
              <a:t>, DR)</a:t>
            </a:r>
          </a:p>
          <a:p>
            <a:pPr marL="285750" lvl="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rgbClr val="FFFFFF"/>
              </a:solidFill>
            </a:endParaRPr>
          </a:p>
          <a:p>
            <a:pPr marL="285750" lvl="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FFFFFF"/>
                </a:solidFill>
              </a:rPr>
              <a:t>RTO 15</a:t>
            </a:r>
            <a:r>
              <a:rPr lang="ko-KR" altLang="en-US" sz="1200" dirty="0">
                <a:solidFill>
                  <a:srgbClr val="FFFFFF"/>
                </a:solidFill>
              </a:rPr>
              <a:t>분 유지</a:t>
            </a:r>
            <a:endParaRPr lang="en-US" altLang="ko-KR" sz="1200" dirty="0">
              <a:solidFill>
                <a:srgbClr val="FFFFFF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 Copy </a:t>
              </a:r>
              <a:r>
                <a:rPr lang="ko-KR" alt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복구</a:t>
              </a:r>
              <a:endParaRPr lang="en-US" sz="9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소프트웨어는 별도의 카탈로그 재생성 없이 데이터 사본 즉시 사용으로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구성에 최적화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A360A-E330-44A1-811F-7468B73F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0" y="2483801"/>
            <a:ext cx="1748466" cy="1087426"/>
          </a:xfrm>
          <a:prstGeom prst="rect">
            <a:avLst/>
          </a:prstGeom>
        </p:spPr>
      </p:pic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9EA96EE8-CE25-4B79-A880-F506F59D5AFC}"/>
              </a:ext>
            </a:extLst>
          </p:cNvPr>
          <p:cNvSpPr/>
          <p:nvPr/>
        </p:nvSpPr>
        <p:spPr bwMode="auto">
          <a:xfrm rot="16200000">
            <a:off x="1628725" y="2862913"/>
            <a:ext cx="1990531" cy="234548"/>
          </a:xfrm>
          <a:prstGeom prst="triangle">
            <a:avLst/>
          </a:prstGeom>
          <a:gradFill flip="none" rotWithShape="0">
            <a:gsLst>
              <a:gs pos="53132">
                <a:schemeClr val="bg1">
                  <a:lumMod val="8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A0E762-0D35-460E-8A8D-D82969826664}"/>
              </a:ext>
            </a:extLst>
          </p:cNvPr>
          <p:cNvSpPr/>
          <p:nvPr/>
        </p:nvSpPr>
        <p:spPr bwMode="auto">
          <a:xfrm>
            <a:off x="2743588" y="1582156"/>
            <a:ext cx="1595697" cy="2904783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Graphic 6">
            <a:extLst>
              <a:ext uri="{FF2B5EF4-FFF2-40B4-BE49-F238E27FC236}">
                <a16:creationId xmlns:a16="http://schemas.microsoft.com/office/drawing/2014/main" id="{F1E99B57-DAA1-4D7A-BE73-36498086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066" y="3760915"/>
            <a:ext cx="489089" cy="51483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D77C42-44EC-47FA-BBC7-842F810472FE}"/>
              </a:ext>
            </a:extLst>
          </p:cNvPr>
          <p:cNvGrpSpPr/>
          <p:nvPr/>
        </p:nvGrpSpPr>
        <p:grpSpPr>
          <a:xfrm>
            <a:off x="3147653" y="2552851"/>
            <a:ext cx="854454" cy="843875"/>
            <a:chOff x="3147653" y="2673348"/>
            <a:chExt cx="854454" cy="843875"/>
          </a:xfrm>
        </p:grpSpPr>
        <p:pic>
          <p:nvPicPr>
            <p:cNvPr id="73" name="Graphic 44">
              <a:extLst>
                <a:ext uri="{FF2B5EF4-FFF2-40B4-BE49-F238E27FC236}">
                  <a16:creationId xmlns:a16="http://schemas.microsoft.com/office/drawing/2014/main" id="{1972AA86-D150-4696-98CE-4658206C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7653" y="2736347"/>
              <a:ext cx="810529" cy="780876"/>
            </a:xfrm>
            <a:prstGeom prst="rect">
              <a:avLst/>
            </a:prstGeom>
          </p:spPr>
        </p:pic>
        <p:pic>
          <p:nvPicPr>
            <p:cNvPr id="75" name="Graphic 47">
              <a:extLst>
                <a:ext uri="{FF2B5EF4-FFF2-40B4-BE49-F238E27FC236}">
                  <a16:creationId xmlns:a16="http://schemas.microsoft.com/office/drawing/2014/main" id="{C7924073-457D-4BAE-8D13-7C2E4ECE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38903" y="2673348"/>
              <a:ext cx="115976" cy="115976"/>
            </a:xfrm>
            <a:prstGeom prst="rect">
              <a:avLst/>
            </a:prstGeom>
          </p:spPr>
        </p:pic>
        <p:pic>
          <p:nvPicPr>
            <p:cNvPr id="76" name="Graphic 47">
              <a:extLst>
                <a:ext uri="{FF2B5EF4-FFF2-40B4-BE49-F238E27FC236}">
                  <a16:creationId xmlns:a16="http://schemas.microsoft.com/office/drawing/2014/main" id="{BEAB6FCF-F8D0-467F-949B-2236F0F8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51916" y="2673348"/>
              <a:ext cx="115976" cy="115976"/>
            </a:xfrm>
            <a:prstGeom prst="rect">
              <a:avLst/>
            </a:prstGeom>
          </p:spPr>
        </p:pic>
        <p:pic>
          <p:nvPicPr>
            <p:cNvPr id="77" name="Graphic 47">
              <a:extLst>
                <a:ext uri="{FF2B5EF4-FFF2-40B4-BE49-F238E27FC236}">
                  <a16:creationId xmlns:a16="http://schemas.microsoft.com/office/drawing/2014/main" id="{672F762C-1FFF-4EED-BDCB-EA7AAB2D7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4929" y="2673348"/>
              <a:ext cx="115976" cy="115976"/>
            </a:xfrm>
            <a:prstGeom prst="rect">
              <a:avLst/>
            </a:prstGeom>
          </p:spPr>
        </p:pic>
        <p:pic>
          <p:nvPicPr>
            <p:cNvPr id="78" name="Graphic 47">
              <a:extLst>
                <a:ext uri="{FF2B5EF4-FFF2-40B4-BE49-F238E27FC236}">
                  <a16:creationId xmlns:a16="http://schemas.microsoft.com/office/drawing/2014/main" id="{E6625F79-9A14-457E-8152-1F3609FD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6131" y="2673348"/>
              <a:ext cx="115976" cy="11597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5EB101-7CA5-4037-B961-19B9F24A872D}"/>
              </a:ext>
            </a:extLst>
          </p:cNvPr>
          <p:cNvGrpSpPr/>
          <p:nvPr/>
        </p:nvGrpSpPr>
        <p:grpSpPr>
          <a:xfrm>
            <a:off x="3076999" y="1625892"/>
            <a:ext cx="1048631" cy="655394"/>
            <a:chOff x="3028603" y="1751760"/>
            <a:chExt cx="1048631" cy="655394"/>
          </a:xfrm>
        </p:grpSpPr>
        <p:pic>
          <p:nvPicPr>
            <p:cNvPr id="70" name="Graphic 55">
              <a:extLst>
                <a:ext uri="{FF2B5EF4-FFF2-40B4-BE49-F238E27FC236}">
                  <a16:creationId xmlns:a16="http://schemas.microsoft.com/office/drawing/2014/main" id="{0469153F-0A32-4C1E-8ED7-D06EB7C0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28603" y="1751760"/>
              <a:ext cx="1048631" cy="655394"/>
            </a:xfrm>
            <a:prstGeom prst="rect">
              <a:avLst/>
            </a:prstGeom>
          </p:spPr>
        </p:pic>
        <p:pic>
          <p:nvPicPr>
            <p:cNvPr id="88" name="Graphic 53">
              <a:extLst>
                <a:ext uri="{FF2B5EF4-FFF2-40B4-BE49-F238E27FC236}">
                  <a16:creationId xmlns:a16="http://schemas.microsoft.com/office/drawing/2014/main" id="{47458BEC-F994-461D-8E1B-7F27AEE1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73543" y="2038424"/>
              <a:ext cx="279374" cy="279374"/>
            </a:xfrm>
            <a:prstGeom prst="rect">
              <a:avLst/>
            </a:prstGeom>
          </p:spPr>
        </p:pic>
        <p:pic>
          <p:nvPicPr>
            <p:cNvPr id="89" name="Graphic 53">
              <a:extLst>
                <a:ext uri="{FF2B5EF4-FFF2-40B4-BE49-F238E27FC236}">
                  <a16:creationId xmlns:a16="http://schemas.microsoft.com/office/drawing/2014/main" id="{951F213B-8874-4055-B36A-9B899012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86790" y="2038424"/>
              <a:ext cx="279374" cy="279374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EC6821-4A08-4DFD-87D3-F5E402D36F43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2496323" y="2052243"/>
            <a:ext cx="825616" cy="667895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083FF1-AA91-4E7E-91D1-0A2921F09675}"/>
              </a:ext>
            </a:extLst>
          </p:cNvPr>
          <p:cNvCxnSpPr>
            <a:cxnSpLocks/>
          </p:cNvCxnSpPr>
          <p:nvPr/>
        </p:nvCxnSpPr>
        <p:spPr>
          <a:xfrm flipV="1">
            <a:off x="2413641" y="2711236"/>
            <a:ext cx="728225" cy="558068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5EE9F7-EFA2-4104-8768-915E0D9A8067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2407854" y="3269303"/>
            <a:ext cx="881212" cy="749028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9BF2AC-76DC-4DA1-BE72-A67147BD3128}"/>
              </a:ext>
            </a:extLst>
          </p:cNvPr>
          <p:cNvSpPr txBox="1"/>
          <p:nvPr/>
        </p:nvSpPr>
        <p:spPr>
          <a:xfrm>
            <a:off x="2811428" y="2280107"/>
            <a:ext cx="1595697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AWS, Azure VM</a:t>
            </a:r>
            <a:r>
              <a:rPr lang="ko-KR" altLang="en-US" sz="700" dirty="0">
                <a:solidFill>
                  <a:schemeClr val="bg1"/>
                </a:solidFill>
              </a:rPr>
              <a:t>으로 복구</a:t>
            </a:r>
          </a:p>
        </p:txBody>
      </p:sp>
      <p:pic>
        <p:nvPicPr>
          <p:cNvPr id="90" name="Graphic 51">
            <a:extLst>
              <a:ext uri="{FF2B5EF4-FFF2-40B4-BE49-F238E27FC236}">
                <a16:creationId xmlns:a16="http://schemas.microsoft.com/office/drawing/2014/main" id="{F78725E5-099A-4FC1-AD12-445A578E19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465" y="3925054"/>
            <a:ext cx="134892" cy="134892"/>
          </a:xfrm>
          <a:prstGeom prst="rect">
            <a:avLst/>
          </a:prstGeom>
        </p:spPr>
      </p:pic>
      <p:pic>
        <p:nvPicPr>
          <p:cNvPr id="91" name="Graphic 58">
            <a:extLst>
              <a:ext uri="{FF2B5EF4-FFF2-40B4-BE49-F238E27FC236}">
                <a16:creationId xmlns:a16="http://schemas.microsoft.com/office/drawing/2014/main" id="{DB89A7BB-AEF4-4681-BCF3-D7D13D799E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74158" y="3811387"/>
            <a:ext cx="127307" cy="11366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38FBF3B-AC44-4A6C-89FB-9C2E0CABE061}"/>
              </a:ext>
            </a:extLst>
          </p:cNvPr>
          <p:cNvSpPr txBox="1"/>
          <p:nvPr/>
        </p:nvSpPr>
        <p:spPr>
          <a:xfrm>
            <a:off x="2762955" y="3441700"/>
            <a:ext cx="1595697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가상화로 </a:t>
            </a:r>
            <a:r>
              <a:rPr lang="en-US" altLang="ko-KR" sz="700" dirty="0">
                <a:solidFill>
                  <a:schemeClr val="bg1"/>
                </a:solidFill>
              </a:rPr>
              <a:t>15</a:t>
            </a:r>
            <a:r>
              <a:rPr lang="ko-KR" altLang="en-US" sz="700" dirty="0">
                <a:solidFill>
                  <a:schemeClr val="bg1"/>
                </a:solidFill>
              </a:rPr>
              <a:t>분 이내 즉시 </a:t>
            </a:r>
            <a:r>
              <a:rPr lang="en-US" altLang="ko-KR" sz="700" dirty="0">
                <a:solidFill>
                  <a:schemeClr val="bg1"/>
                </a:solidFill>
              </a:rPr>
              <a:t>VM </a:t>
            </a:r>
            <a:r>
              <a:rPr lang="ko-KR" altLang="en-US" sz="700" dirty="0">
                <a:solidFill>
                  <a:schemeClr val="bg1"/>
                </a:solidFill>
              </a:rPr>
              <a:t>복구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CB146B-94F3-45CD-8541-6690F7BB3F8E}"/>
              </a:ext>
            </a:extLst>
          </p:cNvPr>
          <p:cNvSpPr txBox="1"/>
          <p:nvPr/>
        </p:nvSpPr>
        <p:spPr>
          <a:xfrm>
            <a:off x="2762955" y="4276360"/>
            <a:ext cx="1595697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파일</a:t>
            </a:r>
            <a:r>
              <a:rPr lang="en-US" altLang="ko-KR" sz="700" dirty="0">
                <a:solidFill>
                  <a:schemeClr val="bg1"/>
                </a:solidFill>
              </a:rPr>
              <a:t>, DB, BMR </a:t>
            </a:r>
            <a:r>
              <a:rPr lang="ko-KR" altLang="en-US" sz="700" dirty="0">
                <a:solidFill>
                  <a:schemeClr val="bg1"/>
                </a:solidFill>
              </a:rPr>
              <a:t>복구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333C8-C018-4C9A-ADFF-24351CD11B9F}"/>
              </a:ext>
            </a:extLst>
          </p:cNvPr>
          <p:cNvSpPr txBox="1"/>
          <p:nvPr/>
        </p:nvSpPr>
        <p:spPr>
          <a:xfrm>
            <a:off x="2556098" y="2546224"/>
            <a:ext cx="677018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복구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AF5A6-7988-44D9-B905-86F919E952F4}"/>
              </a:ext>
            </a:extLst>
          </p:cNvPr>
          <p:cNvSpPr txBox="1"/>
          <p:nvPr/>
        </p:nvSpPr>
        <p:spPr>
          <a:xfrm>
            <a:off x="2556098" y="3145685"/>
            <a:ext cx="677018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복구</a:t>
            </a:r>
          </a:p>
        </p:txBody>
      </p:sp>
    </p:spTree>
    <p:extLst>
      <p:ext uri="{BB962C8B-B14F-4D97-AF65-F5344CB8AC3E}">
        <p14:creationId xmlns:p14="http://schemas.microsoft.com/office/powerpoint/2010/main" val="364733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ED7890F3-E18C-4031-956B-1E97712FD953}"/>
              </a:ext>
            </a:extLst>
          </p:cNvPr>
          <p:cNvGrpSpPr/>
          <p:nvPr/>
        </p:nvGrpSpPr>
        <p:grpSpPr>
          <a:xfrm>
            <a:off x="5970428" y="1692991"/>
            <a:ext cx="1751463" cy="274281"/>
            <a:chOff x="5906738" y="1783978"/>
            <a:chExt cx="1751463" cy="27428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689352A-C260-43D4-9D6D-6539CFE109AC}"/>
                </a:ext>
              </a:extLst>
            </p:cNvPr>
            <p:cNvGrpSpPr/>
            <p:nvPr/>
          </p:nvGrpSpPr>
          <p:grpSpPr>
            <a:xfrm>
              <a:off x="5906738" y="1793256"/>
              <a:ext cx="1751463" cy="265003"/>
              <a:chOff x="5906738" y="1793256"/>
              <a:chExt cx="1751463" cy="265003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383DE8B3-2316-4A3C-897A-83AA144A5F52}"/>
                  </a:ext>
                </a:extLst>
              </p:cNvPr>
              <p:cNvSpPr/>
              <p:nvPr/>
            </p:nvSpPr>
            <p:spPr bwMode="auto">
              <a:xfrm>
                <a:off x="5906738" y="1793256"/>
                <a:ext cx="1751463" cy="2650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667191DF-6865-4C05-B9BE-8D7B76876ECF}"/>
                  </a:ext>
                </a:extLst>
              </p:cNvPr>
              <p:cNvSpPr/>
              <p:nvPr/>
            </p:nvSpPr>
            <p:spPr bwMode="auto">
              <a:xfrm>
                <a:off x="6067236" y="1834770"/>
                <a:ext cx="1398089" cy="175999"/>
              </a:xfrm>
              <a:prstGeom prst="rect">
                <a:avLst/>
              </a:prstGeom>
              <a:solidFill>
                <a:srgbClr val="00B492"/>
              </a:solidFill>
              <a:ln w="12700">
                <a:solidFill>
                  <a:srgbClr val="00B49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058903-04AA-48C0-8C4E-FF46D88A10CC}"/>
                </a:ext>
              </a:extLst>
            </p:cNvPr>
            <p:cNvSpPr txBox="1"/>
            <p:nvPr/>
          </p:nvSpPr>
          <p:spPr>
            <a:xfrm>
              <a:off x="6047298" y="1783978"/>
              <a:ext cx="1328382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192.168.1.x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4719E41-509B-47B4-B259-3C140C8A8F3C}"/>
              </a:ext>
            </a:extLst>
          </p:cNvPr>
          <p:cNvSpPr/>
          <p:nvPr/>
        </p:nvSpPr>
        <p:spPr bwMode="auto">
          <a:xfrm rot="20572865">
            <a:off x="5837745" y="2325812"/>
            <a:ext cx="2000028" cy="2650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4840ED0-1472-4445-9961-3ADE1B18175C}"/>
              </a:ext>
            </a:extLst>
          </p:cNvPr>
          <p:cNvSpPr/>
          <p:nvPr/>
        </p:nvSpPr>
        <p:spPr bwMode="auto">
          <a:xfrm rot="20572865">
            <a:off x="6005260" y="2406422"/>
            <a:ext cx="1596504" cy="100232"/>
          </a:xfrm>
          <a:prstGeom prst="rect">
            <a:avLst/>
          </a:prstGeom>
          <a:solidFill>
            <a:srgbClr val="00B492"/>
          </a:solidFill>
          <a:ln w="12700">
            <a:solidFill>
              <a:srgbClr val="00B492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A91E71-14AE-43BE-8609-4D504984B4AC}"/>
              </a:ext>
            </a:extLst>
          </p:cNvPr>
          <p:cNvSpPr/>
          <p:nvPr/>
        </p:nvSpPr>
        <p:spPr bwMode="auto">
          <a:xfrm>
            <a:off x="7477793" y="1551294"/>
            <a:ext cx="665372" cy="884551"/>
          </a:xfrm>
          <a:prstGeom prst="rect">
            <a:avLst/>
          </a:prstGeom>
          <a:solidFill>
            <a:srgbClr val="003738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암호화 및 네트워크 대역폭 조절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백업 및 백업 데이터 복사 작업을 대역폭 조절을 통한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서비스 네트웍 부하 최소화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F6CB3-3522-41D0-B586-F40B68AFC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64" y="1591083"/>
            <a:ext cx="3528711" cy="28990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3" name="Graphic 1">
            <a:extLst>
              <a:ext uri="{FF2B5EF4-FFF2-40B4-BE49-F238E27FC236}">
                <a16:creationId xmlns:a16="http://schemas.microsoft.com/office/drawing/2014/main" id="{CB0C70E5-F305-47AD-8AD6-BBC76C646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651" y="1652222"/>
            <a:ext cx="866275" cy="783623"/>
          </a:xfrm>
          <a:prstGeom prst="rect">
            <a:avLst/>
          </a:prstGeom>
        </p:spPr>
      </p:pic>
      <p:pic>
        <p:nvPicPr>
          <p:cNvPr id="34" name="Graphic 51">
            <a:extLst>
              <a:ext uri="{FF2B5EF4-FFF2-40B4-BE49-F238E27FC236}">
                <a16:creationId xmlns:a16="http://schemas.microsoft.com/office/drawing/2014/main" id="{B4CFFDB8-EF6B-48B5-B6D6-F687B9752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2619" y="2595043"/>
            <a:ext cx="344561" cy="420579"/>
          </a:xfrm>
          <a:prstGeom prst="rect">
            <a:avLst/>
          </a:prstGeom>
        </p:spPr>
      </p:pic>
      <p:pic>
        <p:nvPicPr>
          <p:cNvPr id="35" name="Graphic 51">
            <a:extLst>
              <a:ext uri="{FF2B5EF4-FFF2-40B4-BE49-F238E27FC236}">
                <a16:creationId xmlns:a16="http://schemas.microsoft.com/office/drawing/2014/main" id="{7C238BFE-5859-4036-AA25-6A52B599F2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3872" y="2595043"/>
            <a:ext cx="344561" cy="42057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D98D013-200B-489F-9EBA-37EE3B88B5A7}"/>
              </a:ext>
            </a:extLst>
          </p:cNvPr>
          <p:cNvSpPr txBox="1"/>
          <p:nvPr/>
        </p:nvSpPr>
        <p:spPr>
          <a:xfrm>
            <a:off x="4634317" y="4229487"/>
            <a:ext cx="184731" cy="21698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15F2E4-2B0A-4AAD-905E-6C03B5435458}"/>
              </a:ext>
            </a:extLst>
          </p:cNvPr>
          <p:cNvSpPr txBox="1"/>
          <p:nvPr/>
        </p:nvSpPr>
        <p:spPr>
          <a:xfrm>
            <a:off x="6068707" y="1934106"/>
            <a:ext cx="150214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10Gbps </a:t>
            </a:r>
            <a:r>
              <a:rPr lang="ko-KR" altLang="en-US" sz="1000" dirty="0">
                <a:solidFill>
                  <a:schemeClr val="bg1"/>
                </a:solidFill>
              </a:rPr>
              <a:t>중 </a:t>
            </a:r>
            <a:r>
              <a:rPr lang="en-US" altLang="ko-KR" sz="1000" dirty="0">
                <a:solidFill>
                  <a:schemeClr val="bg1"/>
                </a:solidFill>
              </a:rPr>
              <a:t>7Gbps </a:t>
            </a:r>
            <a:r>
              <a:rPr lang="ko-KR" altLang="en-US" sz="1000" dirty="0">
                <a:solidFill>
                  <a:schemeClr val="bg1"/>
                </a:solidFill>
              </a:rPr>
              <a:t>사용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11DED7-694B-4CEE-B12B-4236E4C46FB4}"/>
              </a:ext>
            </a:extLst>
          </p:cNvPr>
          <p:cNvSpPr txBox="1"/>
          <p:nvPr/>
        </p:nvSpPr>
        <p:spPr>
          <a:xfrm rot="20495073">
            <a:off x="6021368" y="2613921"/>
            <a:ext cx="1579063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1Gbps </a:t>
            </a:r>
            <a:r>
              <a:rPr lang="ko-KR" altLang="en-US" sz="1000" dirty="0">
                <a:solidFill>
                  <a:schemeClr val="bg1"/>
                </a:solidFill>
              </a:rPr>
              <a:t>중 </a:t>
            </a:r>
            <a:r>
              <a:rPr lang="en-US" altLang="ko-KR" sz="1000" dirty="0">
                <a:solidFill>
                  <a:schemeClr val="bg1"/>
                </a:solidFill>
              </a:rPr>
              <a:t>400Mbps </a:t>
            </a:r>
            <a:r>
              <a:rPr lang="ko-KR" altLang="en-US" sz="1000" dirty="0">
                <a:solidFill>
                  <a:schemeClr val="bg1"/>
                </a:solidFill>
              </a:rPr>
              <a:t>사용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5F0590-41F4-4619-813A-65E8FBA5D180}"/>
              </a:ext>
            </a:extLst>
          </p:cNvPr>
          <p:cNvSpPr txBox="1"/>
          <p:nvPr/>
        </p:nvSpPr>
        <p:spPr>
          <a:xfrm rot="20597976">
            <a:off x="6024483" y="2358232"/>
            <a:ext cx="1328382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10.10.10.x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01427308-1703-4462-9314-926B432EDD58}"/>
              </a:ext>
            </a:extLst>
          </p:cNvPr>
          <p:cNvGrpSpPr/>
          <p:nvPr/>
        </p:nvGrpSpPr>
        <p:grpSpPr>
          <a:xfrm rot="5400000">
            <a:off x="6931464" y="3012944"/>
            <a:ext cx="1655209" cy="166945"/>
            <a:chOff x="5906738" y="1783978"/>
            <a:chExt cx="1751463" cy="274281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03E9A85-7A97-463A-B310-6A246FAAD37A}"/>
                </a:ext>
              </a:extLst>
            </p:cNvPr>
            <p:cNvGrpSpPr/>
            <p:nvPr/>
          </p:nvGrpSpPr>
          <p:grpSpPr>
            <a:xfrm>
              <a:off x="5906738" y="1793256"/>
              <a:ext cx="1751463" cy="265003"/>
              <a:chOff x="5906738" y="1793256"/>
              <a:chExt cx="1751463" cy="265003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1FF62829-82E4-4EDA-888F-320E18AF4308}"/>
                  </a:ext>
                </a:extLst>
              </p:cNvPr>
              <p:cNvSpPr/>
              <p:nvPr/>
            </p:nvSpPr>
            <p:spPr bwMode="auto">
              <a:xfrm>
                <a:off x="5906738" y="1793256"/>
                <a:ext cx="1751463" cy="2650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78A374CD-70EC-4E9F-8DCA-790453E8CC49}"/>
                  </a:ext>
                </a:extLst>
              </p:cNvPr>
              <p:cNvSpPr/>
              <p:nvPr/>
            </p:nvSpPr>
            <p:spPr bwMode="auto">
              <a:xfrm>
                <a:off x="6067236" y="1834770"/>
                <a:ext cx="1398089" cy="175999"/>
              </a:xfrm>
              <a:prstGeom prst="rect">
                <a:avLst/>
              </a:prstGeom>
              <a:solidFill>
                <a:srgbClr val="00B492"/>
              </a:solidFill>
              <a:ln w="12700">
                <a:solidFill>
                  <a:srgbClr val="00B49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8595929-216A-46DC-AFC5-D51E4D1FDA01}"/>
                </a:ext>
              </a:extLst>
            </p:cNvPr>
            <p:cNvSpPr txBox="1"/>
            <p:nvPr/>
          </p:nvSpPr>
          <p:spPr>
            <a:xfrm>
              <a:off x="6047298" y="1783978"/>
              <a:ext cx="1328382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192.168.1.x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2" name="Graphic 55">
            <a:extLst>
              <a:ext uri="{FF2B5EF4-FFF2-40B4-BE49-F238E27FC236}">
                <a16:creationId xmlns:a16="http://schemas.microsoft.com/office/drawing/2014/main" id="{031F939B-38E1-40D5-B7C4-F4A9C0977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0302" y="2937792"/>
            <a:ext cx="533739" cy="33358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6E765D2-9751-40E5-B45D-041156A68608}"/>
              </a:ext>
            </a:extLst>
          </p:cNvPr>
          <p:cNvSpPr txBox="1"/>
          <p:nvPr/>
        </p:nvSpPr>
        <p:spPr>
          <a:xfrm>
            <a:off x="7773592" y="2429590"/>
            <a:ext cx="842696" cy="5539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100Mbps </a:t>
            </a:r>
            <a:r>
              <a:rPr lang="ko-KR" altLang="en-US" sz="1000" dirty="0">
                <a:solidFill>
                  <a:schemeClr val="bg1"/>
                </a:solidFill>
              </a:rPr>
              <a:t>중 </a:t>
            </a:r>
            <a:r>
              <a:rPr lang="en-US" altLang="ko-KR" sz="1000" dirty="0">
                <a:solidFill>
                  <a:schemeClr val="bg1"/>
                </a:solidFill>
              </a:rPr>
              <a:t>70Mbps</a:t>
            </a:r>
          </a:p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사용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4F4BDE-C2CD-475F-B07D-93E0D84CE590}"/>
              </a:ext>
            </a:extLst>
          </p:cNvPr>
          <p:cNvSpPr txBox="1"/>
          <p:nvPr/>
        </p:nvSpPr>
        <p:spPr>
          <a:xfrm>
            <a:off x="7826525" y="3060455"/>
            <a:ext cx="842696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WAN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394ED39-B98C-444D-A3E8-25258E73462F}"/>
              </a:ext>
            </a:extLst>
          </p:cNvPr>
          <p:cNvSpPr/>
          <p:nvPr/>
        </p:nvSpPr>
        <p:spPr bwMode="auto">
          <a:xfrm>
            <a:off x="1100635" y="2975514"/>
            <a:ext cx="1160344" cy="255481"/>
          </a:xfrm>
          <a:prstGeom prst="wedgeRectCallout">
            <a:avLst>
              <a:gd name="adj1" fmla="val -67096"/>
              <a:gd name="adj2" fmla="val 73184"/>
            </a:avLst>
          </a:prstGeom>
          <a:solidFill>
            <a:srgbClr val="00E296"/>
          </a:solidFill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ko-KR" altLang="en-US" sz="1000" b="1" dirty="0"/>
              <a:t>암호화</a:t>
            </a:r>
            <a:r>
              <a:rPr lang="en-US" altLang="ko-KR" sz="1000" b="1" dirty="0"/>
              <a:t>(</a:t>
            </a:r>
            <a:r>
              <a:rPr lang="en-US" altLang="ko-KR" sz="1000" dirty="0"/>
              <a:t>256-bit AES)</a:t>
            </a:r>
            <a:endParaRPr lang="ko-KR" altLang="en-US" sz="1000" b="1" dirty="0"/>
          </a:p>
        </p:txBody>
      </p:sp>
      <p:sp>
        <p:nvSpPr>
          <p:cNvPr id="74" name="말풍선: 사각형 73">
            <a:extLst>
              <a:ext uri="{FF2B5EF4-FFF2-40B4-BE49-F238E27FC236}">
                <a16:creationId xmlns:a16="http://schemas.microsoft.com/office/drawing/2014/main" id="{38667174-B787-47C4-9443-2652C02C3945}"/>
              </a:ext>
            </a:extLst>
          </p:cNvPr>
          <p:cNvSpPr/>
          <p:nvPr/>
        </p:nvSpPr>
        <p:spPr bwMode="auto">
          <a:xfrm>
            <a:off x="2376091" y="3513759"/>
            <a:ext cx="835682" cy="255481"/>
          </a:xfrm>
          <a:prstGeom prst="wedgeRectCallout">
            <a:avLst>
              <a:gd name="adj1" fmla="val -61117"/>
              <a:gd name="adj2" fmla="val -5165"/>
            </a:avLst>
          </a:prstGeom>
          <a:solidFill>
            <a:srgbClr val="00E296"/>
          </a:solidFill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ko-KR" altLang="en-US" sz="1000" b="1"/>
              <a:t>대역폭 조절</a:t>
            </a:r>
            <a:endParaRPr lang="ko-KR" altLang="en-US" sz="1000" b="1" dirty="0"/>
          </a:p>
        </p:txBody>
      </p:sp>
      <p:pic>
        <p:nvPicPr>
          <p:cNvPr id="31" name="Graphic 84">
            <a:extLst>
              <a:ext uri="{FF2B5EF4-FFF2-40B4-BE49-F238E27FC236}">
                <a16:creationId xmlns:a16="http://schemas.microsoft.com/office/drawing/2014/main" id="{F77DAE2C-56D8-4283-A353-0C55660A1E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7550" y="1691808"/>
            <a:ext cx="488197" cy="655200"/>
          </a:xfrm>
          <a:prstGeom prst="rect">
            <a:avLst/>
          </a:prstGeom>
        </p:spPr>
      </p:pic>
      <p:pic>
        <p:nvPicPr>
          <p:cNvPr id="53" name="Graphic 71">
            <a:extLst>
              <a:ext uri="{FF2B5EF4-FFF2-40B4-BE49-F238E27FC236}">
                <a16:creationId xmlns:a16="http://schemas.microsoft.com/office/drawing/2014/main" id="{75DAA7BA-F215-47FC-876C-A7461DED17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96660" y="3789633"/>
            <a:ext cx="489087" cy="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77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카탈로그 관리 기능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</a:rPr>
              <a:t>Veeam </a:t>
            </a:r>
            <a:r>
              <a:rPr lang="ko-KR" altLang="en-US" sz="1200" dirty="0">
                <a:solidFill>
                  <a:schemeClr val="bg1"/>
                </a:solidFill>
              </a:rPr>
              <a:t>카탈로그 정보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작업 구성 정보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스케줄 정보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작업 히스토리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백업 인프라 구성 정보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bg1"/>
                </a:solidFill>
              </a:rPr>
              <a:t>소용량</a:t>
            </a:r>
            <a:r>
              <a:rPr lang="ko-KR" altLang="en-US" sz="1200" dirty="0">
                <a:solidFill>
                  <a:schemeClr val="bg1"/>
                </a:solidFill>
              </a:rPr>
              <a:t> 카탈로그 유지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백업 파일 인덱싱 정보 미포함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r>
              <a:rPr lang="en-US" altLang="ko-KR" sz="1000" dirty="0">
                <a:solidFill>
                  <a:schemeClr val="bg1"/>
                </a:solidFill>
              </a:rPr>
              <a:t>       (Veeam</a:t>
            </a:r>
            <a:r>
              <a:rPr lang="ko-KR" altLang="en-US" sz="1000" dirty="0">
                <a:solidFill>
                  <a:schemeClr val="bg1"/>
                </a:solidFill>
              </a:rPr>
              <a:t>사는 인덱싱 정보 없이 백업 데이터를 즉시 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r>
              <a:rPr lang="en-US" altLang="ko-KR" sz="1000" dirty="0">
                <a:solidFill>
                  <a:schemeClr val="bg1"/>
                </a:solidFill>
              </a:rPr>
              <a:t>        </a:t>
            </a:r>
            <a:r>
              <a:rPr lang="ko-KR" altLang="en-US" sz="1000" dirty="0" err="1">
                <a:solidFill>
                  <a:schemeClr val="bg1"/>
                </a:solidFill>
              </a:rPr>
              <a:t>마운트해서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브라우징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고속의 카탈로그 백업 및 복구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</a:rPr>
              <a:t>500</a:t>
            </a:r>
            <a:r>
              <a:rPr lang="ko-KR" altLang="en-US" sz="1200" dirty="0">
                <a:solidFill>
                  <a:schemeClr val="bg1"/>
                </a:solidFill>
              </a:rPr>
              <a:t>대 이하 </a:t>
            </a:r>
            <a:r>
              <a:rPr lang="en-US" altLang="ko-KR" sz="1200" dirty="0">
                <a:solidFill>
                  <a:schemeClr val="bg1"/>
                </a:solidFill>
              </a:rPr>
              <a:t>SQL Express </a:t>
            </a:r>
            <a:r>
              <a:rPr lang="ko-KR" altLang="en-US" sz="1200" dirty="0">
                <a:solidFill>
                  <a:schemeClr val="bg1"/>
                </a:solidFill>
              </a:rPr>
              <a:t>사용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엔터프라이즈 환경 </a:t>
            </a:r>
            <a:r>
              <a:rPr lang="en-US" altLang="ko-KR" sz="1200" dirty="0">
                <a:solidFill>
                  <a:schemeClr val="bg1"/>
                </a:solidFill>
              </a:rPr>
              <a:t>SQL Standard </a:t>
            </a:r>
            <a:r>
              <a:rPr lang="ko-KR" altLang="en-US" sz="1200" dirty="0">
                <a:solidFill>
                  <a:schemeClr val="bg1"/>
                </a:solidFill>
              </a:rPr>
              <a:t>사용 권장</a:t>
            </a:r>
            <a:endParaRPr lang="en-GB" sz="12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VMware </a:t>
              </a:r>
              <a:r>
                <a:rPr lang="ko-KR" alt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백업</a:t>
              </a:r>
              <a:endParaRPr lang="en-US" sz="9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서버 장애 대비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정보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카탈로그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백업 수행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9" name="Graphic 84">
            <a:extLst>
              <a:ext uri="{FF2B5EF4-FFF2-40B4-BE49-F238E27FC236}">
                <a16:creationId xmlns:a16="http://schemas.microsoft.com/office/drawing/2014/main" id="{9940E78C-7B7F-43A2-A4D0-0411C4E95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14" y="1683640"/>
            <a:ext cx="488197" cy="6552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F3DA9A6-E39E-4365-AF38-DED029305A53}"/>
              </a:ext>
            </a:extLst>
          </p:cNvPr>
          <p:cNvSpPr txBox="1"/>
          <p:nvPr/>
        </p:nvSpPr>
        <p:spPr>
          <a:xfrm>
            <a:off x="1619250" y="1690667"/>
            <a:ext cx="737702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Veeam</a:t>
            </a:r>
          </a:p>
          <a:p>
            <a:pPr defTabSz="685783">
              <a:lnSpc>
                <a:spcPct val="90000"/>
              </a:lnSpc>
              <a:defRPr/>
            </a:pPr>
            <a:r>
              <a:rPr lang="ko-KR" altLang="en-US" sz="1000" dirty="0">
                <a:solidFill>
                  <a:schemeClr val="bg1"/>
                </a:solidFill>
                <a:latin typeface="+mj-lt"/>
              </a:rPr>
              <a:t>백업 서버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AEAF75-A524-4441-B53C-40962CA4E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579" y="2512720"/>
            <a:ext cx="2005456" cy="19610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32" name="Picture 8" descr="How to Install, Setup and Configure MS SQL Server 2017 Express Edition">
            <a:extLst>
              <a:ext uri="{FF2B5EF4-FFF2-40B4-BE49-F238E27FC236}">
                <a16:creationId xmlns:a16="http://schemas.microsoft.com/office/drawing/2014/main" id="{E0654E8E-4B6B-4161-B891-8E68B818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80" y="2817977"/>
            <a:ext cx="904863" cy="26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Graphic 61">
            <a:extLst>
              <a:ext uri="{FF2B5EF4-FFF2-40B4-BE49-F238E27FC236}">
                <a16:creationId xmlns:a16="http://schemas.microsoft.com/office/drawing/2014/main" id="{B0096CCB-0068-4E8F-9A24-F4E6EC82CE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1435" y="2398219"/>
            <a:ext cx="296026" cy="3603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0FC2D32-3619-4372-9F3B-AEE15AC2A2B3}"/>
              </a:ext>
            </a:extLst>
          </p:cNvPr>
          <p:cNvSpPr txBox="1"/>
          <p:nvPr/>
        </p:nvSpPr>
        <p:spPr>
          <a:xfrm>
            <a:off x="530160" y="3076077"/>
            <a:ext cx="1536172" cy="1892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SQL</a:t>
            </a:r>
            <a:r>
              <a:rPr lang="ko-KR" altLang="en-US" sz="7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Express </a:t>
            </a:r>
            <a:r>
              <a:rPr lang="ko-KR" altLang="en-US" sz="700" dirty="0">
                <a:solidFill>
                  <a:schemeClr val="bg1"/>
                </a:solidFill>
                <a:latin typeface="+mj-lt"/>
              </a:rPr>
              <a:t>기본 탑재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0" name="Graphic 71">
            <a:extLst>
              <a:ext uri="{FF2B5EF4-FFF2-40B4-BE49-F238E27FC236}">
                <a16:creationId xmlns:a16="http://schemas.microsoft.com/office/drawing/2014/main" id="{74F714FC-728F-419D-A55A-7152E8708B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2269" y="3796545"/>
            <a:ext cx="464412" cy="69877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7A102C7-FC98-4760-874A-3E2D1CA51C2A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 flipH="1">
            <a:off x="1294475" y="3265360"/>
            <a:ext cx="3771" cy="531185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C725DEE-9481-47EF-83CD-D5595F03FF8F}"/>
              </a:ext>
            </a:extLst>
          </p:cNvPr>
          <p:cNvSpPr txBox="1"/>
          <p:nvPr/>
        </p:nvSpPr>
        <p:spPr>
          <a:xfrm>
            <a:off x="1091412" y="3385783"/>
            <a:ext cx="1169802" cy="2862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 defTabSz="685783">
              <a:lnSpc>
                <a:spcPct val="90000"/>
              </a:lnSpc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+mj-lt"/>
              </a:rPr>
              <a:t>일 </a:t>
            </a:r>
            <a:r>
              <a:rPr lang="en-US" altLang="ko-KR" sz="700" dirty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700" dirty="0">
                <a:solidFill>
                  <a:schemeClr val="bg1"/>
                </a:solidFill>
                <a:latin typeface="+mj-lt"/>
              </a:rPr>
              <a:t>회 카탈로그 </a:t>
            </a:r>
            <a:endParaRPr lang="en-US" altLang="ko-KR" sz="700" dirty="0">
              <a:solidFill>
                <a:schemeClr val="bg1"/>
              </a:solidFill>
              <a:latin typeface="+mj-lt"/>
            </a:endParaRPr>
          </a:p>
          <a:p>
            <a:pPr algn="ctr" defTabSz="685783">
              <a:lnSpc>
                <a:spcPct val="90000"/>
              </a:lnSpc>
              <a:defRPr/>
            </a:pPr>
            <a:r>
              <a:rPr lang="ko-KR" altLang="en-US" sz="700" dirty="0">
                <a:solidFill>
                  <a:schemeClr val="bg1"/>
                </a:solidFill>
                <a:latin typeface="+mj-lt"/>
              </a:rPr>
              <a:t>백업 자동 수행</a:t>
            </a:r>
            <a:endParaRPr lang="en-US" sz="7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3163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 모니터링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작업 실시간 모니터링 및 결과를 직관적으로 확인하며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Enterprise Manager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향상된 대시보드 모니터링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7ADE3-5A90-4D2E-A076-5843E362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298864"/>
            <a:ext cx="4002088" cy="2495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FE16F4-155D-4647-B31F-FD6080D8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90" y="2438980"/>
            <a:ext cx="3313579" cy="21854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6F070D-F5BA-47F2-A3B3-0ED596F32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0" y="1295400"/>
            <a:ext cx="3995738" cy="2495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59E812-FDFA-453E-881E-A04CEC2DA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9" y="2431279"/>
            <a:ext cx="3313579" cy="22008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Graphic 84">
            <a:extLst>
              <a:ext uri="{FF2B5EF4-FFF2-40B4-BE49-F238E27FC236}">
                <a16:creationId xmlns:a16="http://schemas.microsoft.com/office/drawing/2014/main" id="{60D8A435-AD85-4A89-986C-A362200DF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291" y="3906229"/>
            <a:ext cx="488197" cy="655200"/>
          </a:xfrm>
          <a:prstGeom prst="rect">
            <a:avLst/>
          </a:prstGeom>
        </p:spPr>
      </p:pic>
      <p:pic>
        <p:nvPicPr>
          <p:cNvPr id="40" name="Graphic 77">
            <a:extLst>
              <a:ext uri="{FF2B5EF4-FFF2-40B4-BE49-F238E27FC236}">
                <a16:creationId xmlns:a16="http://schemas.microsoft.com/office/drawing/2014/main" id="{DE8C2C4A-C837-4BCE-A04A-AB6AABC35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1627" y="3860577"/>
            <a:ext cx="478806" cy="655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F6A196-534A-4F6F-9852-FD1F300A3C21}"/>
              </a:ext>
            </a:extLst>
          </p:cNvPr>
          <p:cNvSpPr txBox="1"/>
          <p:nvPr/>
        </p:nvSpPr>
        <p:spPr>
          <a:xfrm>
            <a:off x="1228390" y="4153745"/>
            <a:ext cx="2913801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rgbClr val="00B492"/>
                </a:solidFill>
              </a:rPr>
              <a:t>Veeam Backup &amp; Replication(</a:t>
            </a:r>
            <a:r>
              <a:rPr lang="ko-KR" altLang="en-US" sz="1100" b="1" i="1" u="sng" dirty="0">
                <a:solidFill>
                  <a:srgbClr val="00B492"/>
                </a:solidFill>
              </a:rPr>
              <a:t>백업 서버</a:t>
            </a:r>
            <a:r>
              <a:rPr lang="en-US" altLang="ko-KR" sz="1100" b="1" i="1" u="sng" dirty="0">
                <a:solidFill>
                  <a:srgbClr val="00B492"/>
                </a:solidFill>
              </a:rPr>
              <a:t>)</a:t>
            </a:r>
            <a:endParaRPr lang="ko-KR" altLang="en-US" sz="1100" b="1" i="1" u="sng" dirty="0">
              <a:solidFill>
                <a:srgbClr val="00B49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07B610-B3F7-4A48-9EB6-939E16F1CAC4}"/>
              </a:ext>
            </a:extLst>
          </p:cNvPr>
          <p:cNvSpPr txBox="1"/>
          <p:nvPr/>
        </p:nvSpPr>
        <p:spPr>
          <a:xfrm>
            <a:off x="5073353" y="3476712"/>
            <a:ext cx="3650585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rgbClr val="00B492"/>
                </a:solidFill>
              </a:rPr>
              <a:t>Veeam </a:t>
            </a:r>
            <a:r>
              <a:rPr lang="en-US" altLang="ko-KR" sz="1100" b="1" i="1" u="sng" dirty="0" err="1">
                <a:solidFill>
                  <a:srgbClr val="00B492"/>
                </a:solidFill>
              </a:rPr>
              <a:t>Enterpise</a:t>
            </a:r>
            <a:r>
              <a:rPr lang="en-US" altLang="ko-KR" sz="1100" b="1" i="1" u="sng" dirty="0">
                <a:solidFill>
                  <a:srgbClr val="00B492"/>
                </a:solidFill>
              </a:rPr>
              <a:t> Server(</a:t>
            </a:r>
            <a:r>
              <a:rPr lang="ko-KR" altLang="en-US" sz="1100" b="1" i="1" u="sng" dirty="0">
                <a:solidFill>
                  <a:srgbClr val="00B492"/>
                </a:solidFill>
              </a:rPr>
              <a:t>다중 백업 서버 통합 관리</a:t>
            </a:r>
            <a:r>
              <a:rPr lang="en-US" altLang="ko-KR" sz="1100" b="1" i="1" u="sng" dirty="0">
                <a:solidFill>
                  <a:srgbClr val="00B492"/>
                </a:solidFill>
              </a:rPr>
              <a:t>)</a:t>
            </a:r>
            <a:endParaRPr lang="ko-KR" altLang="en-US" sz="1100" b="1" i="1" u="sng" dirty="0">
              <a:solidFill>
                <a:srgbClr val="00B49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99013B-2A46-4929-97EA-7C710C23A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3362" y="1619759"/>
            <a:ext cx="3024729" cy="1849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243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765D7-E407-47D7-ADCB-171E9E7A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Veeam </a:t>
            </a:r>
            <a:r>
              <a:rPr lang="ko-KR" altLang="en-US" dirty="0"/>
              <a:t>주요 구성 요소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F7C0EF-9696-4622-8CF7-8E78C68D8ADF}"/>
              </a:ext>
            </a:extLst>
          </p:cNvPr>
          <p:cNvSpPr/>
          <p:nvPr/>
        </p:nvSpPr>
        <p:spPr bwMode="auto">
          <a:xfrm>
            <a:off x="3655053" y="1240409"/>
            <a:ext cx="1851017" cy="1903927"/>
          </a:xfrm>
          <a:prstGeom prst="roundRect">
            <a:avLst>
              <a:gd name="adj" fmla="val 8948"/>
            </a:avLst>
          </a:prstGeom>
          <a:solidFill>
            <a:srgbClr val="00373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16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766763">
              <a:lnSpc>
                <a:spcPct val="90000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</a:rPr>
              <a:t>Veeam</a:t>
            </a:r>
          </a:p>
          <a:p>
            <a:pPr algn="ctr" defTabSz="766763">
              <a:lnSpc>
                <a:spcPct val="90000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</a:rPr>
              <a:t>Backup Proxy</a:t>
            </a:r>
            <a:endParaRPr lang="ru-RU" sz="12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4C25E5-8399-40BE-AC2C-77C1A7F52366}"/>
              </a:ext>
            </a:extLst>
          </p:cNvPr>
          <p:cNvSpPr/>
          <p:nvPr/>
        </p:nvSpPr>
        <p:spPr>
          <a:xfrm>
            <a:off x="3655052" y="3209406"/>
            <a:ext cx="1851017" cy="1414982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작업을 처리하고 백업 트래픽을 전달하는 데 사용</a:t>
            </a:r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가상 호스트와 통신하고 </a:t>
            </a:r>
            <a:r>
              <a:rPr lang="en-US" altLang="ko-KR" sz="1000" dirty="0">
                <a:solidFill>
                  <a:schemeClr val="bg1"/>
                </a:solidFill>
                <a:latin typeface="Tahoma" panose="020B0604030504040204" pitchFamily="34" charset="0"/>
              </a:rPr>
              <a:t>VM</a:t>
            </a: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 스냅샷 디스크를 마운트 후 데이터 전송</a:t>
            </a:r>
            <a:endParaRPr lang="en-US" altLang="ko-KR" sz="1000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000" dirty="0">
                <a:solidFill>
                  <a:schemeClr val="bg1"/>
                </a:solidFill>
                <a:latin typeface="Tahoma" panose="020B0604030504040204" pitchFamily="34" charset="0"/>
              </a:rPr>
              <a:t>VMware, Hyper-V, Nutanix </a:t>
            </a: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사용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71F9C3-0EF7-40C5-995D-13F362E39835}"/>
              </a:ext>
            </a:extLst>
          </p:cNvPr>
          <p:cNvSpPr/>
          <p:nvPr/>
        </p:nvSpPr>
        <p:spPr bwMode="auto">
          <a:xfrm>
            <a:off x="6140353" y="1240703"/>
            <a:ext cx="1851017" cy="1903927"/>
          </a:xfrm>
          <a:prstGeom prst="roundRect">
            <a:avLst>
              <a:gd name="adj" fmla="val 8948"/>
            </a:avLst>
          </a:prstGeom>
          <a:solidFill>
            <a:srgbClr val="00373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16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76676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>
                <a:solidFill>
                  <a:schemeClr val="bg1"/>
                </a:solidFill>
                <a:latin typeface="Tahoma" panose="020B0604030504040204" pitchFamily="34" charset="0"/>
              </a:rPr>
              <a:t>Veeam </a:t>
            </a:r>
            <a:br>
              <a:rPr lang="en-US" sz="1200">
                <a:solidFill>
                  <a:schemeClr val="bg1"/>
                </a:solidFill>
                <a:latin typeface="Tahoma" panose="020B0604030504040204" pitchFamily="34" charset="0"/>
              </a:rPr>
            </a:br>
            <a:r>
              <a:rPr lang="en-US" sz="1200">
                <a:solidFill>
                  <a:schemeClr val="bg1"/>
                </a:solidFill>
                <a:latin typeface="Tahoma" panose="020B0604030504040204" pitchFamily="34" charset="0"/>
              </a:rPr>
              <a:t>Backup Repository</a:t>
            </a:r>
            <a:endParaRPr lang="ru-RU" sz="120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D9D1E0E-D9AF-4ECB-B449-F33853456311}"/>
              </a:ext>
            </a:extLst>
          </p:cNvPr>
          <p:cNvGrpSpPr/>
          <p:nvPr/>
        </p:nvGrpSpPr>
        <p:grpSpPr>
          <a:xfrm>
            <a:off x="6140353" y="3209406"/>
            <a:ext cx="1851017" cy="1414982"/>
            <a:chOff x="8187136" y="4279210"/>
            <a:chExt cx="2468023" cy="13221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99FEB4-D7A5-4142-9670-AC53FE3A1EA4}"/>
                </a:ext>
              </a:extLst>
            </p:cNvPr>
            <p:cNvSpPr txBox="1"/>
            <p:nvPr/>
          </p:nvSpPr>
          <p:spPr>
            <a:xfrm>
              <a:off x="8187136" y="4708403"/>
              <a:ext cx="2468023" cy="21569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endParaRPr lang="en-US" sz="90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93CD1B6-9406-40C5-B7CE-D9D18D2148B4}"/>
                </a:ext>
              </a:extLst>
            </p:cNvPr>
            <p:cNvSpPr/>
            <p:nvPr/>
          </p:nvSpPr>
          <p:spPr>
            <a:xfrm>
              <a:off x="8187136" y="4279210"/>
              <a:ext cx="2468023" cy="1322187"/>
            </a:xfrm>
            <a:prstGeom prst="rect">
              <a:avLst/>
            </a:prstGeom>
            <a:solidFill>
              <a:srgbClr val="003738"/>
            </a:solidFill>
            <a:ln w="19050">
              <a:solidFill>
                <a:srgbClr val="005F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Clr>
                  <a:srgbClr val="93EB20"/>
                </a:buClr>
                <a:buFont typeface="Wingdings" panose="05000000000000000000" pitchFamily="2" charset="2"/>
                <a:buChar char="ü"/>
              </a:pPr>
              <a:r>
                <a:rPr lang="ko-KR" altLang="en-US" sz="1000" dirty="0" err="1">
                  <a:solidFill>
                    <a:schemeClr val="bg1"/>
                  </a:solidFill>
                  <a:latin typeface="Tahoma" panose="020B0604030504040204" pitchFamily="34" charset="0"/>
                </a:rPr>
                <a:t>리포지토리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 서버는 백업 및 복제 동안 사용되는 메타 데이터 저장</a:t>
              </a:r>
              <a:endParaRPr lang="en-US" altLang="ko-KR" sz="10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  <a:p>
              <a:pPr marL="171450" indent="-171450">
                <a:buClr>
                  <a:srgbClr val="93EB20"/>
                </a:buClr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실제 백업 이미지 데이터를 저장</a:t>
              </a:r>
              <a:endParaRPr lang="en-US" altLang="ko-KR" sz="10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  <a:p>
              <a:pPr marL="171450" indent="-171450">
                <a:buClr>
                  <a:srgbClr val="93EB20"/>
                </a:buClr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SMB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및 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Mid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고객은 동일 서버에 백업 서버와 </a:t>
              </a:r>
              <a:r>
                <a:rPr lang="ko-KR" altLang="en-US" sz="1000" dirty="0" err="1">
                  <a:solidFill>
                    <a:schemeClr val="bg1"/>
                  </a:solidFill>
                  <a:latin typeface="Tahoma" panose="020B0604030504040204" pitchFamily="34" charset="0"/>
                </a:rPr>
                <a:t>리포지토리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</a:rPr>
                <a:t> 사용</a:t>
              </a:r>
              <a:endParaRPr lang="en-US" sz="10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92FD5C-E936-4CF3-88AD-A796B20FF70A}"/>
              </a:ext>
            </a:extLst>
          </p:cNvPr>
          <p:cNvSpPr/>
          <p:nvPr/>
        </p:nvSpPr>
        <p:spPr bwMode="auto">
          <a:xfrm>
            <a:off x="1152630" y="1252933"/>
            <a:ext cx="1851017" cy="1903927"/>
          </a:xfrm>
          <a:prstGeom prst="roundRect">
            <a:avLst>
              <a:gd name="adj" fmla="val 8948"/>
            </a:avLst>
          </a:prstGeom>
          <a:solidFill>
            <a:srgbClr val="00373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16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667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</a:rPr>
              <a:t>Veeam </a:t>
            </a:r>
            <a:b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</a:rPr>
              <a:t>Backup Server</a:t>
            </a:r>
            <a:endParaRPr lang="ru-RU" sz="1200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47500-7FB2-46E1-8651-4603C6F7EF68}"/>
              </a:ext>
            </a:extLst>
          </p:cNvPr>
          <p:cNvSpPr/>
          <p:nvPr/>
        </p:nvSpPr>
        <p:spPr>
          <a:xfrm>
            <a:off x="1169753" y="3209406"/>
            <a:ext cx="1851017" cy="1414982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중앙 관리 백업 서버</a:t>
            </a:r>
            <a:endParaRPr lang="en-US" altLang="ko-KR" sz="1000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구성 및 제어 센터</a:t>
            </a:r>
            <a:endParaRPr lang="en-US" altLang="ko-KR" sz="1000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작업 조정</a:t>
            </a:r>
            <a:r>
              <a:rPr lang="en-US" altLang="ko-KR" sz="1000" dirty="0">
                <a:solidFill>
                  <a:schemeClr val="bg1"/>
                </a:solidFill>
                <a:latin typeface="Tahoma" panose="020B0604030504040204" pitchFamily="34" charset="0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작업 스케줄링 및 자원 할당 제어</a:t>
            </a:r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schemeClr val="bg1"/>
                </a:solidFill>
                <a:latin typeface="Tahoma" panose="020B0604030504040204" pitchFamily="34" charset="0"/>
              </a:rPr>
              <a:t>백업 인프라 구성 요소 설정 및 관리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3B7CDD8-6D38-460E-8922-FED62C34B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1295" y="1756515"/>
            <a:ext cx="458526" cy="45852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C0DBE3-351B-45D7-A4E8-3D5325F59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8195" y="1756809"/>
            <a:ext cx="493033" cy="64094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12A9372-C43A-4618-875B-F59C52D61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6805" y="1756809"/>
            <a:ext cx="516432" cy="54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8532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리포팅 기능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인프라 구성 정보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백업작업 결과 등 다양하고 향상된 리포팅 기능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C54A8-7FB5-4B87-858B-38920DE1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2344592"/>
            <a:ext cx="3599675" cy="2279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76ED0E-6ACC-4CD5-97D5-5A1557128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896" y="1307225"/>
            <a:ext cx="5188208" cy="9092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5E47C6-5D31-4629-B6E3-D039DDB72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43" y="2344592"/>
            <a:ext cx="3009414" cy="2279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612739-5A50-4288-ACB9-CEE911144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488" y="2344592"/>
            <a:ext cx="3182200" cy="2286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658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계정 별 권한 설정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서버의 윈도우 사용자 및 그룹 별 권한 설정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249A3-2C85-42AC-8523-FE0C2CEC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295400"/>
            <a:ext cx="3375629" cy="27235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7232AA-E11A-4A15-99CD-8457B34B0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819" y="3526134"/>
            <a:ext cx="2458869" cy="10982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Graphic 61">
            <a:extLst>
              <a:ext uri="{FF2B5EF4-FFF2-40B4-BE49-F238E27FC236}">
                <a16:creationId xmlns:a16="http://schemas.microsoft.com/office/drawing/2014/main" id="{A471F337-38C5-4819-8CCA-B8D8C557F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167" y="2787038"/>
            <a:ext cx="360000" cy="360000"/>
          </a:xfrm>
          <a:prstGeom prst="rect">
            <a:avLst/>
          </a:prstGeom>
        </p:spPr>
      </p:pic>
      <p:pic>
        <p:nvPicPr>
          <p:cNvPr id="11" name="Graphic 62">
            <a:extLst>
              <a:ext uri="{FF2B5EF4-FFF2-40B4-BE49-F238E27FC236}">
                <a16:creationId xmlns:a16="http://schemas.microsoft.com/office/drawing/2014/main" id="{198AFC47-DE3D-4D10-8768-1A9478272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520" y="1872499"/>
            <a:ext cx="360000" cy="360000"/>
          </a:xfrm>
          <a:prstGeom prst="rect">
            <a:avLst/>
          </a:prstGeom>
        </p:spPr>
      </p:pic>
      <p:pic>
        <p:nvPicPr>
          <p:cNvPr id="12" name="Graphic 62">
            <a:extLst>
              <a:ext uri="{FF2B5EF4-FFF2-40B4-BE49-F238E27FC236}">
                <a16:creationId xmlns:a16="http://schemas.microsoft.com/office/drawing/2014/main" id="{6967CEAA-7AF2-4BAA-BD1E-06AE1A678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520" y="3701577"/>
            <a:ext cx="360000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FAE7D-F831-4131-90EB-6EEE497AF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998" y="3420988"/>
            <a:ext cx="1422326" cy="9380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Graphic 54">
            <a:extLst>
              <a:ext uri="{FF2B5EF4-FFF2-40B4-BE49-F238E27FC236}">
                <a16:creationId xmlns:a16="http://schemas.microsoft.com/office/drawing/2014/main" id="{FB9AA462-EC8A-40F7-B481-11252FB22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7925" y="2751598"/>
            <a:ext cx="450476" cy="450476"/>
          </a:xfrm>
          <a:prstGeom prst="rect">
            <a:avLst/>
          </a:prstGeom>
        </p:spPr>
      </p:pic>
      <p:pic>
        <p:nvPicPr>
          <p:cNvPr id="15" name="Graphic 53">
            <a:extLst>
              <a:ext uri="{FF2B5EF4-FFF2-40B4-BE49-F238E27FC236}">
                <a16:creationId xmlns:a16="http://schemas.microsoft.com/office/drawing/2014/main" id="{92DE4051-7CD3-4145-8F04-A6045CA73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4603" y="2758686"/>
            <a:ext cx="450476" cy="450476"/>
          </a:xfrm>
          <a:prstGeom prst="rect">
            <a:avLst/>
          </a:prstGeom>
        </p:spPr>
      </p:pic>
      <p:pic>
        <p:nvPicPr>
          <p:cNvPr id="16" name="Graphic 49">
            <a:extLst>
              <a:ext uri="{FF2B5EF4-FFF2-40B4-BE49-F238E27FC236}">
                <a16:creationId xmlns:a16="http://schemas.microsoft.com/office/drawing/2014/main" id="{6770A709-1F39-4644-95DB-D69103DE8E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667" y="3998675"/>
            <a:ext cx="360381" cy="3603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072F88-B10D-4678-BE50-6FAC1FA2F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7168" y="1554865"/>
            <a:ext cx="1611383" cy="10045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319F2F1-0EB3-4A72-BCB3-038AC87AAC7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1196520" y="2052499"/>
            <a:ext cx="1420648" cy="4664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206BA0-1087-4F64-9087-0F84E7815AE0}"/>
              </a:ext>
            </a:extLst>
          </p:cNvPr>
          <p:cNvSpPr txBox="1"/>
          <p:nvPr/>
        </p:nvSpPr>
        <p:spPr>
          <a:xfrm>
            <a:off x="534510" y="1659814"/>
            <a:ext cx="964019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백업 관리자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F4AD1-8419-43F7-ADD6-3DA5611AC975}"/>
              </a:ext>
            </a:extLst>
          </p:cNvPr>
          <p:cNvSpPr txBox="1"/>
          <p:nvPr/>
        </p:nvSpPr>
        <p:spPr>
          <a:xfrm>
            <a:off x="1155538" y="2075852"/>
            <a:ext cx="1415418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사용자 권한 부여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672C2-D6E6-441D-847C-919A56C18C9C}"/>
              </a:ext>
            </a:extLst>
          </p:cNvPr>
          <p:cNvSpPr txBox="1"/>
          <p:nvPr/>
        </p:nvSpPr>
        <p:spPr>
          <a:xfrm>
            <a:off x="534510" y="2555958"/>
            <a:ext cx="964019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VM </a:t>
            </a:r>
            <a:r>
              <a:rPr lang="ko-KR" altLang="en-US" sz="900" dirty="0">
                <a:solidFill>
                  <a:schemeClr val="bg1"/>
                </a:solidFill>
              </a:rPr>
              <a:t>관리자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0F75BC-1211-4304-A85F-EEE2E7D8B5D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898401" y="2976836"/>
            <a:ext cx="936202" cy="708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EA67C4-CB65-4C3A-AAC3-0E629033D8F9}"/>
              </a:ext>
            </a:extLst>
          </p:cNvPr>
          <p:cNvSpPr txBox="1"/>
          <p:nvPr/>
        </p:nvSpPr>
        <p:spPr>
          <a:xfrm>
            <a:off x="2612589" y="3018238"/>
            <a:ext cx="1415418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복구 수행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592152-EC5C-45AD-AACA-BC7B66D4ADB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202167" y="2967038"/>
            <a:ext cx="1245758" cy="979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1" name="Graphic 62">
            <a:extLst>
              <a:ext uri="{FF2B5EF4-FFF2-40B4-BE49-F238E27FC236}">
                <a16:creationId xmlns:a16="http://schemas.microsoft.com/office/drawing/2014/main" id="{BF43A6D1-31F5-4C04-A3F2-96165EF8C6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32555" y="1985852"/>
            <a:ext cx="180000" cy="180000"/>
          </a:xfrm>
          <a:prstGeom prst="rect">
            <a:avLst/>
          </a:prstGeom>
        </p:spPr>
      </p:pic>
      <p:pic>
        <p:nvPicPr>
          <p:cNvPr id="32" name="Graphic 62">
            <a:extLst>
              <a:ext uri="{FF2B5EF4-FFF2-40B4-BE49-F238E27FC236}">
                <a16:creationId xmlns:a16="http://schemas.microsoft.com/office/drawing/2014/main" id="{061CA5C9-7DC7-4DF6-B473-7ADD70EE6C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65827" y="1985852"/>
            <a:ext cx="180000" cy="180000"/>
          </a:xfrm>
          <a:prstGeom prst="rect">
            <a:avLst/>
          </a:prstGeom>
        </p:spPr>
      </p:pic>
      <p:pic>
        <p:nvPicPr>
          <p:cNvPr id="33" name="Graphic 62">
            <a:extLst>
              <a:ext uri="{FF2B5EF4-FFF2-40B4-BE49-F238E27FC236}">
                <a16:creationId xmlns:a16="http://schemas.microsoft.com/office/drawing/2014/main" id="{6ACB56DB-1816-449F-8433-990A2AD3F0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92039" y="1985852"/>
            <a:ext cx="180000" cy="1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DBDC05-6B3D-4749-A76F-8FB8FE6577F1}"/>
              </a:ext>
            </a:extLst>
          </p:cNvPr>
          <p:cNvSpPr txBox="1"/>
          <p:nvPr/>
        </p:nvSpPr>
        <p:spPr>
          <a:xfrm>
            <a:off x="1196520" y="2982844"/>
            <a:ext cx="1251405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VM </a:t>
            </a:r>
            <a:r>
              <a:rPr lang="ko-KR" altLang="en-US" sz="900" dirty="0">
                <a:solidFill>
                  <a:schemeClr val="bg1"/>
                </a:solidFill>
              </a:rPr>
              <a:t>모니터링 및 복구 권한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84C75EF-E321-4228-A260-36644F2B53E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196520" y="3881577"/>
            <a:ext cx="1576478" cy="8445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44847B-3D36-433A-95F8-B2CCBA361AAD}"/>
              </a:ext>
            </a:extLst>
          </p:cNvPr>
          <p:cNvSpPr txBox="1"/>
          <p:nvPr/>
        </p:nvSpPr>
        <p:spPr>
          <a:xfrm>
            <a:off x="1196520" y="3888912"/>
            <a:ext cx="1251405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백업 모니터링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3CDE72-C1A3-492F-B4C7-04222BC35D4A}"/>
              </a:ext>
            </a:extLst>
          </p:cNvPr>
          <p:cNvSpPr txBox="1"/>
          <p:nvPr/>
        </p:nvSpPr>
        <p:spPr>
          <a:xfrm>
            <a:off x="413789" y="3470745"/>
            <a:ext cx="120546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모니터링 관리자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말풍선: 사각형 39">
            <a:extLst>
              <a:ext uri="{FF2B5EF4-FFF2-40B4-BE49-F238E27FC236}">
                <a16:creationId xmlns:a16="http://schemas.microsoft.com/office/drawing/2014/main" id="{E22A6B08-AD2C-4D2A-93D0-ABB8A34A7936}"/>
              </a:ext>
            </a:extLst>
          </p:cNvPr>
          <p:cNvSpPr/>
          <p:nvPr/>
        </p:nvSpPr>
        <p:spPr bwMode="auto">
          <a:xfrm>
            <a:off x="7213227" y="3591379"/>
            <a:ext cx="1160344" cy="255481"/>
          </a:xfrm>
          <a:prstGeom prst="wedgeRectCallout">
            <a:avLst>
              <a:gd name="adj1" fmla="val -35330"/>
              <a:gd name="adj2" fmla="val 98155"/>
            </a:avLst>
          </a:prstGeom>
          <a:solidFill>
            <a:srgbClr val="00E296"/>
          </a:solidFill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ko-KR" altLang="en-US" sz="1000" b="1" dirty="0"/>
              <a:t>권한 설정</a:t>
            </a:r>
          </a:p>
        </p:txBody>
      </p:sp>
    </p:spTree>
    <p:extLst>
      <p:ext uri="{BB962C8B-B14F-4D97-AF65-F5344CB8AC3E}">
        <p14:creationId xmlns:p14="http://schemas.microsoft.com/office/powerpoint/2010/main" val="3467365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알림 기능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없이 최근 작업 상태를 신속하게 인지하기 위한 이메일 수신 설정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Table 10">
            <a:extLst>
              <a:ext uri="{FF2B5EF4-FFF2-40B4-BE49-F238E27FC236}">
                <a16:creationId xmlns:a16="http://schemas.microsoft.com/office/drawing/2014/main" id="{15E5945A-94A7-4B9C-8537-F7ACF8A5D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37060"/>
              </p:ext>
            </p:extLst>
          </p:nvPr>
        </p:nvGraphicFramePr>
        <p:xfrm>
          <a:off x="0" y="2628464"/>
          <a:ext cx="5689584" cy="687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7674">
                <a:tc>
                  <a:txBody>
                    <a:bodyPr/>
                    <a:lstStyle/>
                    <a:p>
                      <a:pPr marL="3810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Tip: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25513" marT="25513" marB="255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75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수행된 모든 작업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백업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복구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복제 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들에 대한 이메일 알림 제공을 위해서는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Veeam Enterprise Manager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사용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13" marR="25513" marT="25513" marB="255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6">
            <a:extLst>
              <a:ext uri="{FF2B5EF4-FFF2-40B4-BE49-F238E27FC236}">
                <a16:creationId xmlns:a16="http://schemas.microsoft.com/office/drawing/2014/main" id="{181E64E2-D71F-410E-AAB1-520FB5A4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84" y="1295400"/>
            <a:ext cx="2957449" cy="33289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85697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CE0FC-02C5-40FB-95AB-CBF4628FC451}"/>
              </a:ext>
            </a:extLst>
          </p:cNvPr>
          <p:cNvSpPr txBox="1">
            <a:spLocks/>
          </p:cNvSpPr>
          <p:nvPr/>
        </p:nvSpPr>
        <p:spPr>
          <a:xfrm>
            <a:off x="367325" y="2156251"/>
            <a:ext cx="8409350" cy="830997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5400"/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4656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765D7-E407-47D7-ADCB-171E9E7A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Veeam Backup &amp; Replication Server(VBR)</a:t>
            </a:r>
            <a:endParaRPr lang="en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47500-7FB2-46E1-8651-4603C6F7EF68}"/>
              </a:ext>
            </a:extLst>
          </p:cNvPr>
          <p:cNvSpPr/>
          <p:nvPr/>
        </p:nvSpPr>
        <p:spPr>
          <a:xfrm>
            <a:off x="647701" y="2571749"/>
            <a:ext cx="2222150" cy="2052637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00E296"/>
                </a:solidFill>
              </a:rPr>
              <a:t>What?</a:t>
            </a: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"</a:t>
            </a:r>
            <a:r>
              <a:rPr lang="ko-KR" altLang="en-US" sz="1200" dirty="0">
                <a:solidFill>
                  <a:schemeClr val="bg1"/>
                </a:solidFill>
              </a:rPr>
              <a:t>구성 및 제어 센터</a:t>
            </a:r>
            <a:r>
              <a:rPr lang="en-US" altLang="ko-KR" sz="1200" dirty="0">
                <a:solidFill>
                  <a:schemeClr val="bg1"/>
                </a:solidFill>
              </a:rPr>
              <a:t>"</a:t>
            </a: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작업 조정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작업 스케줄링 및 자원 할당 제어</a:t>
            </a: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백업 인프라 구성 요소 설정 및 관리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DC0DBE3-351B-45D7-A4E8-3D5325F59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6623" y="1032084"/>
            <a:ext cx="892414" cy="1160138"/>
          </a:xfrm>
          <a:prstGeom prst="rect">
            <a:avLst/>
          </a:prstGeom>
        </p:spPr>
      </p:pic>
      <p:sp>
        <p:nvSpPr>
          <p:cNvPr id="17" name="Rectangle 15">
            <a:extLst>
              <a:ext uri="{FF2B5EF4-FFF2-40B4-BE49-F238E27FC236}">
                <a16:creationId xmlns:a16="http://schemas.microsoft.com/office/drawing/2014/main" id="{2008E63C-BAD3-4D8F-B13C-97F94EF14144}"/>
              </a:ext>
            </a:extLst>
          </p:cNvPr>
          <p:cNvSpPr/>
          <p:nvPr/>
        </p:nvSpPr>
        <p:spPr>
          <a:xfrm>
            <a:off x="3426780" y="2571750"/>
            <a:ext cx="2290440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5731" indent="-135731"/>
            <a:r>
              <a:rPr lang="en-US" altLang="ko-KR" sz="1600" dirty="0">
                <a:solidFill>
                  <a:srgbClr val="00E296"/>
                </a:solidFill>
              </a:rPr>
              <a:t>How?</a:t>
            </a:r>
            <a:endParaRPr lang="ru-RU" altLang="ko-KR" sz="1600" dirty="0">
              <a:solidFill>
                <a:srgbClr val="00E296"/>
              </a:solidFill>
            </a:endParaRP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000" dirty="0">
                <a:solidFill>
                  <a:schemeClr val="bg1"/>
                </a:solidFill>
              </a:rPr>
              <a:t>다음 서비스 및 구성 요소를 사용</a:t>
            </a:r>
            <a:r>
              <a:rPr lang="en-US" altLang="ko-KR" sz="1000" dirty="0">
                <a:solidFill>
                  <a:schemeClr val="bg1"/>
                </a:solidFill>
              </a:rPr>
              <a:t>:</a:t>
            </a:r>
            <a:endParaRPr lang="ru-RU" altLang="ko-KR" sz="100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37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000" b="1" dirty="0">
                <a:solidFill>
                  <a:schemeClr val="bg1"/>
                </a:solidFill>
              </a:rPr>
              <a:t>Veeam Backup Service 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900" dirty="0">
                <a:solidFill>
                  <a:schemeClr val="bg1"/>
                </a:solidFill>
              </a:rPr>
              <a:t>로 </a:t>
            </a:r>
            <a:r>
              <a:rPr lang="ko-KR" altLang="en-US" sz="900" dirty="0" err="1">
                <a:solidFill>
                  <a:schemeClr val="bg1"/>
                </a:solidFill>
              </a:rPr>
              <a:t>테스크</a:t>
            </a:r>
            <a:r>
              <a:rPr lang="ko-KR" altLang="en-US" sz="900" dirty="0">
                <a:solidFill>
                  <a:schemeClr val="bg1"/>
                </a:solidFill>
              </a:rPr>
              <a:t> 조정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37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000" b="1" dirty="0">
                <a:solidFill>
                  <a:schemeClr val="bg1"/>
                </a:solidFill>
              </a:rPr>
              <a:t>Veeam Backup Shell 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ko-KR" altLang="en-US" sz="900" dirty="0">
                <a:solidFill>
                  <a:schemeClr val="bg1"/>
                </a:solidFill>
              </a:rPr>
              <a:t>은 애플리케이션 사용자 인터페이스를 제공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37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000" b="1" dirty="0">
                <a:solidFill>
                  <a:schemeClr val="bg1"/>
                </a:solidFill>
              </a:rPr>
              <a:t>Veeam Backup Catalog Service 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900" dirty="0">
                <a:solidFill>
                  <a:schemeClr val="bg1"/>
                </a:solidFill>
              </a:rPr>
              <a:t>는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게스트 </a:t>
            </a:r>
            <a:r>
              <a:rPr lang="en-US" altLang="ko-KR" sz="900" dirty="0">
                <a:solidFill>
                  <a:schemeClr val="bg1"/>
                </a:solidFill>
              </a:rPr>
              <a:t>OS </a:t>
            </a:r>
            <a:r>
              <a:rPr lang="ko-KR" altLang="en-US" sz="900" dirty="0">
                <a:solidFill>
                  <a:schemeClr val="bg1"/>
                </a:solidFill>
              </a:rPr>
              <a:t>파일을 통한 검색 가능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37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000" b="1" dirty="0">
                <a:solidFill>
                  <a:schemeClr val="bg1"/>
                </a:solidFill>
              </a:rPr>
              <a:t>Veeam Backup SQL Database </a:t>
            </a:r>
            <a:br>
              <a:rPr lang="en-US" altLang="ko-KR" sz="1000" dirty="0">
                <a:solidFill>
                  <a:schemeClr val="bg1"/>
                </a:solidFill>
              </a:rPr>
            </a:br>
            <a:r>
              <a:rPr lang="ko-KR" altLang="en-US" sz="900" dirty="0">
                <a:solidFill>
                  <a:schemeClr val="bg1"/>
                </a:solidFill>
              </a:rPr>
              <a:t>로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백업 인프라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작업</a:t>
            </a:r>
            <a:r>
              <a:rPr lang="en-US" altLang="ko-KR" sz="900" dirty="0">
                <a:solidFill>
                  <a:schemeClr val="bg1"/>
                </a:solidFill>
              </a:rPr>
              <a:t>, </a:t>
            </a:r>
            <a:r>
              <a:rPr lang="ko-KR" altLang="en-US" sz="900" dirty="0">
                <a:solidFill>
                  <a:schemeClr val="bg1"/>
                </a:solidFill>
              </a:rPr>
              <a:t>세션에 대한 데이터를 저장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FADA2F5-5BFE-44A8-8D67-7F558C712E3E}"/>
              </a:ext>
            </a:extLst>
          </p:cNvPr>
          <p:cNvSpPr/>
          <p:nvPr/>
        </p:nvSpPr>
        <p:spPr>
          <a:xfrm>
            <a:off x="6274150" y="2571750"/>
            <a:ext cx="2222150" cy="2052636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 indent="0" defTabSz="533400">
              <a:spcBef>
                <a:spcPts val="375"/>
              </a:spcBef>
              <a:buClr>
                <a:srgbClr val="000000">
                  <a:lumMod val="50000"/>
                  <a:lumOff val="50000"/>
                </a:srgbClr>
              </a:buClr>
              <a:buNone/>
            </a:pPr>
            <a:r>
              <a:rPr lang="en-US" altLang="ko-KR" sz="1600" dirty="0">
                <a:solidFill>
                  <a:srgbClr val="00E296"/>
                </a:solidFill>
              </a:rPr>
              <a:t>Where?</a:t>
            </a:r>
            <a:endParaRPr lang="ru-RU" altLang="ko-KR" sz="1600" dirty="0">
              <a:solidFill>
                <a:srgbClr val="00E296"/>
              </a:solidFill>
            </a:endParaRPr>
          </a:p>
          <a:p>
            <a:pPr marL="141288" indent="-141288"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Veeam Backup &amp; Replication</a:t>
            </a:r>
            <a:r>
              <a:rPr lang="ko-KR" altLang="en-US" sz="1200" dirty="0">
                <a:solidFill>
                  <a:schemeClr val="bg1"/>
                </a:solidFill>
              </a:rPr>
              <a:t>이 설치된 </a:t>
            </a:r>
            <a:r>
              <a:rPr lang="en-US" altLang="ko-KR" sz="1200" dirty="0">
                <a:solidFill>
                  <a:schemeClr val="bg1"/>
                </a:solidFill>
              </a:rPr>
              <a:t>Windows </a:t>
            </a:r>
            <a:r>
              <a:rPr lang="ko-KR" altLang="en-US" sz="1200" dirty="0">
                <a:solidFill>
                  <a:schemeClr val="bg1"/>
                </a:solidFill>
              </a:rPr>
              <a:t>기반 물리 또는 </a:t>
            </a:r>
            <a:r>
              <a:rPr lang="en-US" altLang="ko-KR" sz="1200" dirty="0">
                <a:solidFill>
                  <a:schemeClr val="bg1"/>
                </a:solidFill>
              </a:rPr>
              <a:t>VM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27903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765D7-E407-47D7-ADCB-171E9E7A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Backup Proxy</a:t>
            </a:r>
            <a:r>
              <a:rPr lang="en-US" sz="2800" dirty="0"/>
              <a:t>(</a:t>
            </a:r>
            <a:r>
              <a:rPr lang="ko-KR" altLang="en-US" sz="2800" dirty="0"/>
              <a:t>가상화</a:t>
            </a:r>
            <a:r>
              <a:rPr lang="en-US" altLang="ko-KR" sz="2800" dirty="0"/>
              <a:t> </a:t>
            </a:r>
            <a:r>
              <a:rPr lang="ko-KR" altLang="en-US" sz="2800" dirty="0"/>
              <a:t>백업 시 필요</a:t>
            </a:r>
            <a:r>
              <a:rPr lang="en-US" altLang="ko-KR" sz="2800" dirty="0"/>
              <a:t>)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47500-7FB2-46E1-8651-4603C6F7EF68}"/>
              </a:ext>
            </a:extLst>
          </p:cNvPr>
          <p:cNvSpPr/>
          <p:nvPr/>
        </p:nvSpPr>
        <p:spPr>
          <a:xfrm>
            <a:off x="647701" y="2571750"/>
            <a:ext cx="2222150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rgbClr val="00E296"/>
                </a:solidFill>
              </a:rPr>
              <a:t>What?</a:t>
            </a: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작업을 처리하고 백업 트래픽을 전달하는데 사용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프록시 서버에서 데이터 처리</a:t>
            </a:r>
            <a:endParaRPr lang="en-US" altLang="ko-KR" sz="1800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2008E63C-BAD3-4D8F-B13C-97F94EF14144}"/>
              </a:ext>
            </a:extLst>
          </p:cNvPr>
          <p:cNvSpPr/>
          <p:nvPr/>
        </p:nvSpPr>
        <p:spPr>
          <a:xfrm>
            <a:off x="3426780" y="2571750"/>
            <a:ext cx="2290440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5731" indent="-135731"/>
            <a:r>
              <a:rPr lang="en-US" altLang="ko-KR" sz="1600" dirty="0">
                <a:solidFill>
                  <a:srgbClr val="00E296"/>
                </a:solidFill>
              </a:rPr>
              <a:t>How?</a:t>
            </a:r>
            <a:endParaRPr lang="ru-RU" altLang="ko-KR" sz="1600" dirty="0">
              <a:solidFill>
                <a:srgbClr val="00E296"/>
              </a:solidFill>
            </a:endParaRP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백업 프록시는 운영 스토리지에서 </a:t>
            </a:r>
            <a:r>
              <a:rPr lang="en-US" altLang="ko-KR" sz="1200" dirty="0">
                <a:solidFill>
                  <a:schemeClr val="bg1"/>
                </a:solidFill>
              </a:rPr>
              <a:t>VM </a:t>
            </a:r>
            <a:r>
              <a:rPr lang="ko-KR" altLang="en-US" sz="1200" dirty="0">
                <a:solidFill>
                  <a:schemeClr val="bg1"/>
                </a:solidFill>
              </a:rPr>
              <a:t>데이터 검색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VM </a:t>
            </a:r>
            <a:r>
              <a:rPr lang="ko-KR" altLang="en-US" sz="1200" dirty="0">
                <a:solidFill>
                  <a:schemeClr val="bg1"/>
                </a:solidFill>
              </a:rPr>
              <a:t>스냅샷 자동 마운트</a:t>
            </a: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데이터 중복 제거 및 압축</a:t>
            </a: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데이터를 백업 저장소로 전송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FADA2F5-5BFE-44A8-8D67-7F558C712E3E}"/>
              </a:ext>
            </a:extLst>
          </p:cNvPr>
          <p:cNvSpPr/>
          <p:nvPr/>
        </p:nvSpPr>
        <p:spPr>
          <a:xfrm>
            <a:off x="6274150" y="2571750"/>
            <a:ext cx="2222150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5731" indent="-135731"/>
            <a:r>
              <a:rPr lang="en-US" altLang="ko-KR" sz="1600" dirty="0">
                <a:solidFill>
                  <a:srgbClr val="00E296"/>
                </a:solidFill>
              </a:rPr>
              <a:t>Where?</a:t>
            </a:r>
            <a:endParaRPr lang="ru-RU" altLang="ko-KR" sz="1600" dirty="0">
              <a:solidFill>
                <a:srgbClr val="00E296"/>
              </a:solidFill>
            </a:endParaRP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050" dirty="0">
                <a:solidFill>
                  <a:schemeClr val="bg1"/>
                </a:solidFill>
              </a:rPr>
              <a:t>전용 </a:t>
            </a:r>
            <a:r>
              <a:rPr lang="en-US" altLang="ko-KR" sz="1050" dirty="0">
                <a:solidFill>
                  <a:schemeClr val="bg1"/>
                </a:solidFill>
              </a:rPr>
              <a:t>Windows </a:t>
            </a:r>
            <a:r>
              <a:rPr lang="ko-KR" altLang="en-US" sz="1050" dirty="0">
                <a:solidFill>
                  <a:schemeClr val="bg1"/>
                </a:solidFill>
              </a:rPr>
              <a:t>또는 </a:t>
            </a:r>
            <a:r>
              <a:rPr lang="en-US" altLang="ko-KR" sz="1050" dirty="0">
                <a:solidFill>
                  <a:schemeClr val="bg1"/>
                </a:solidFill>
              </a:rPr>
              <a:t>Linux </a:t>
            </a:r>
            <a:r>
              <a:rPr lang="ko-KR" altLang="en-US" sz="1050" dirty="0">
                <a:solidFill>
                  <a:schemeClr val="bg1"/>
                </a:solidFill>
              </a:rPr>
              <a:t>서버 </a:t>
            </a: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물리 또는 가상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050" dirty="0">
                <a:solidFill>
                  <a:schemeClr val="bg1"/>
                </a:solidFill>
              </a:rPr>
              <a:t>주 센터와 </a:t>
            </a:r>
            <a:r>
              <a:rPr lang="en-US" altLang="ko-KR" sz="1050" dirty="0">
                <a:solidFill>
                  <a:schemeClr val="bg1"/>
                </a:solidFill>
              </a:rPr>
              <a:t>DR </a:t>
            </a:r>
            <a:r>
              <a:rPr lang="ko-KR" altLang="en-US" sz="1050" dirty="0">
                <a:solidFill>
                  <a:schemeClr val="bg1"/>
                </a:solidFill>
              </a:rPr>
              <a:t>센터 모두에 백업 프록시 배포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050" dirty="0">
                <a:solidFill>
                  <a:schemeClr val="bg1"/>
                </a:solidFill>
              </a:rPr>
              <a:t>백업 서버를 프록시로 사용 </a:t>
            </a:r>
            <a:r>
              <a:rPr lang="en-US" altLang="ko-KR" sz="1050" dirty="0">
                <a:solidFill>
                  <a:schemeClr val="bg1"/>
                </a:solidFill>
              </a:rPr>
              <a:t>(VMware only)</a:t>
            </a: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050" dirty="0">
                <a:solidFill>
                  <a:schemeClr val="bg1"/>
                </a:solidFill>
              </a:rPr>
              <a:t>Hyper-V</a:t>
            </a:r>
            <a:r>
              <a:rPr lang="ko-KR" altLang="en-US" sz="1050" dirty="0">
                <a:solidFill>
                  <a:schemeClr val="bg1"/>
                </a:solidFill>
              </a:rPr>
              <a:t>는 운영 </a:t>
            </a:r>
            <a:r>
              <a:rPr lang="ko-KR" altLang="en-US" sz="1050" dirty="0" err="1">
                <a:solidFill>
                  <a:schemeClr val="bg1"/>
                </a:solidFill>
              </a:rPr>
              <a:t>호스토</a:t>
            </a:r>
            <a:r>
              <a:rPr lang="ko-KR" altLang="en-US" sz="1050" dirty="0">
                <a:solidFill>
                  <a:schemeClr val="bg1"/>
                </a:solidFill>
              </a:rPr>
              <a:t> 또는 전용 프록시 사용</a:t>
            </a:r>
            <a:endParaRPr lang="en-US" altLang="ko-KR" sz="1050" dirty="0">
              <a:solidFill>
                <a:schemeClr val="bg1"/>
              </a:solidFill>
            </a:endParaRPr>
          </a:p>
          <a:p>
            <a:pPr marL="135731" lvl="1" indent="-135731" defTabSz="533400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050" dirty="0">
                <a:solidFill>
                  <a:schemeClr val="bg1"/>
                </a:solidFill>
              </a:rPr>
              <a:t>Nutanix</a:t>
            </a:r>
            <a:r>
              <a:rPr lang="ko-KR" altLang="en-US" sz="1050" dirty="0">
                <a:solidFill>
                  <a:schemeClr val="bg1"/>
                </a:solidFill>
              </a:rPr>
              <a:t>는 </a:t>
            </a:r>
            <a:r>
              <a:rPr lang="en-US" altLang="ko-KR" sz="1050" dirty="0">
                <a:solidFill>
                  <a:schemeClr val="bg1"/>
                </a:solidFill>
              </a:rPr>
              <a:t>VM</a:t>
            </a:r>
            <a:r>
              <a:rPr lang="ko-KR" altLang="en-US" sz="1050" dirty="0">
                <a:solidFill>
                  <a:schemeClr val="bg1"/>
                </a:solidFill>
              </a:rPr>
              <a:t>을 프록시로 사용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pic>
        <p:nvPicPr>
          <p:cNvPr id="8" name="Graphic 65">
            <a:extLst>
              <a:ext uri="{FF2B5EF4-FFF2-40B4-BE49-F238E27FC236}">
                <a16:creationId xmlns:a16="http://schemas.microsoft.com/office/drawing/2014/main" id="{3E94E14F-C504-434C-BF57-C06A8AAF3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8452" y="1187217"/>
            <a:ext cx="912233" cy="912233"/>
          </a:xfrm>
          <a:prstGeom prst="rect">
            <a:avLst/>
          </a:prstGeom>
        </p:spPr>
      </p:pic>
      <p:pic>
        <p:nvPicPr>
          <p:cNvPr id="9" name="Graphic 67">
            <a:extLst>
              <a:ext uri="{FF2B5EF4-FFF2-40B4-BE49-F238E27FC236}">
                <a16:creationId xmlns:a16="http://schemas.microsoft.com/office/drawing/2014/main" id="{E147BECC-A99B-4C75-B666-B64F88DCC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3859" y="1187216"/>
            <a:ext cx="912233" cy="91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73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765D7-E407-47D7-ADCB-171E9E7A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Backup Repository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D47500-7FB2-46E1-8651-4603C6F7EF68}"/>
              </a:ext>
            </a:extLst>
          </p:cNvPr>
          <p:cNvSpPr/>
          <p:nvPr/>
        </p:nvSpPr>
        <p:spPr>
          <a:xfrm>
            <a:off x="647701" y="2571750"/>
            <a:ext cx="2222150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r>
              <a:rPr lang="en-US" altLang="ko-KR" sz="1600" dirty="0">
                <a:solidFill>
                  <a:srgbClr val="00E296"/>
                </a:solidFill>
              </a:rPr>
              <a:t>What?</a:t>
            </a:r>
          </a:p>
          <a:p>
            <a:pPr marL="135731" lvl="0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백업 파일 및 메타 데이터 저장에 사용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35731" lvl="0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복제 </a:t>
            </a:r>
            <a:r>
              <a:rPr lang="en-US" altLang="ko-KR" sz="1200" dirty="0">
                <a:solidFill>
                  <a:schemeClr val="bg1"/>
                </a:solidFill>
              </a:rPr>
              <a:t>VM</a:t>
            </a:r>
            <a:r>
              <a:rPr lang="ko-KR" altLang="en-US" sz="1200" dirty="0">
                <a:solidFill>
                  <a:schemeClr val="bg1"/>
                </a:solidFill>
              </a:rPr>
              <a:t>에 대한 메타 데이터 자장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2008E63C-BAD3-4D8F-B13C-97F94EF14144}"/>
              </a:ext>
            </a:extLst>
          </p:cNvPr>
          <p:cNvSpPr/>
          <p:nvPr/>
        </p:nvSpPr>
        <p:spPr>
          <a:xfrm>
            <a:off x="3426780" y="2571750"/>
            <a:ext cx="2290440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5731" indent="-135731"/>
            <a:r>
              <a:rPr lang="en-US" altLang="ko-KR" sz="1600" dirty="0">
                <a:solidFill>
                  <a:srgbClr val="00E296"/>
                </a:solidFill>
              </a:rPr>
              <a:t>How?</a:t>
            </a:r>
            <a:endParaRPr lang="ru-RU" altLang="ko-KR" sz="1600" dirty="0">
              <a:solidFill>
                <a:srgbClr val="00E296"/>
              </a:solidFill>
            </a:endParaRP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운영 대상 서버 및 프록시 서버로부터 데이터 수신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중복제거 후 데이터 저장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Windows </a:t>
            </a:r>
            <a:r>
              <a:rPr lang="en-US" altLang="ko-KR" sz="1200" dirty="0" err="1">
                <a:solidFill>
                  <a:schemeClr val="bg1"/>
                </a:solidFill>
              </a:rPr>
              <a:t>ReFS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및 </a:t>
            </a:r>
            <a:r>
              <a:rPr lang="en-US" altLang="ko-KR" sz="1200" dirty="0">
                <a:solidFill>
                  <a:schemeClr val="bg1"/>
                </a:solidFill>
              </a:rPr>
              <a:t>Linux XFS </a:t>
            </a:r>
            <a:r>
              <a:rPr lang="ko-KR" altLang="en-US" sz="1200" dirty="0">
                <a:solidFill>
                  <a:schemeClr val="bg1"/>
                </a:solidFill>
              </a:rPr>
              <a:t>사용 시 중복제거 효과 극대화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35731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스토리지는 </a:t>
            </a:r>
            <a:r>
              <a:rPr lang="en-US" altLang="ko-KR" sz="1200" dirty="0">
                <a:solidFill>
                  <a:schemeClr val="bg1"/>
                </a:solidFill>
              </a:rPr>
              <a:t>SAN, iSCSI, CIFS</a:t>
            </a:r>
            <a:r>
              <a:rPr lang="ko-KR" altLang="en-US" sz="1200" dirty="0">
                <a:solidFill>
                  <a:schemeClr val="bg1"/>
                </a:solidFill>
              </a:rPr>
              <a:t>로 구성</a:t>
            </a: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FADA2F5-5BFE-44A8-8D67-7F558C712E3E}"/>
              </a:ext>
            </a:extLst>
          </p:cNvPr>
          <p:cNvSpPr/>
          <p:nvPr/>
        </p:nvSpPr>
        <p:spPr>
          <a:xfrm>
            <a:off x="6274150" y="2571750"/>
            <a:ext cx="2222149" cy="2052638"/>
          </a:xfrm>
          <a:prstGeom prst="rect">
            <a:avLst/>
          </a:prstGeom>
          <a:solidFill>
            <a:srgbClr val="003738"/>
          </a:solidFill>
          <a:ln w="19050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35731" lvl="0" indent="-135731"/>
            <a:r>
              <a:rPr lang="en-US" altLang="ko-KR" sz="1600" dirty="0">
                <a:solidFill>
                  <a:srgbClr val="00E296"/>
                </a:solidFill>
              </a:rPr>
              <a:t>Where?</a:t>
            </a:r>
            <a:endParaRPr lang="ru-RU" altLang="ko-KR" sz="1600" dirty="0">
              <a:solidFill>
                <a:srgbClr val="00E296"/>
              </a:solidFill>
            </a:endParaRPr>
          </a:p>
          <a:p>
            <a:pPr marL="135731" lvl="0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Windows server</a:t>
            </a:r>
          </a:p>
          <a:p>
            <a:pPr marL="135731" lvl="0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Linux server</a:t>
            </a:r>
          </a:p>
          <a:p>
            <a:pPr marL="135731" lvl="0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en-US" altLang="ko-KR" sz="1200" dirty="0">
                <a:solidFill>
                  <a:schemeClr val="bg1"/>
                </a:solidFill>
              </a:rPr>
              <a:t>CIFS, NFS </a:t>
            </a:r>
            <a:r>
              <a:rPr lang="ko-KR" altLang="en-US" sz="1200" dirty="0">
                <a:solidFill>
                  <a:schemeClr val="bg1"/>
                </a:solidFill>
              </a:rPr>
              <a:t>액세스를 지원하는 </a:t>
            </a:r>
            <a:r>
              <a:rPr lang="en-US" altLang="ko-KR" sz="1200" dirty="0">
                <a:solidFill>
                  <a:schemeClr val="bg1"/>
                </a:solidFill>
              </a:rPr>
              <a:t>NAS </a:t>
            </a:r>
            <a:r>
              <a:rPr lang="ko-KR" altLang="en-US" sz="1200" dirty="0">
                <a:solidFill>
                  <a:schemeClr val="bg1"/>
                </a:solidFill>
              </a:rPr>
              <a:t>장치와 같은 공유 폴더</a:t>
            </a:r>
          </a:p>
          <a:p>
            <a:pPr marL="135731" lvl="0" indent="-135731">
              <a:spcBef>
                <a:spcPts val="525"/>
              </a:spcBef>
              <a:buClr>
                <a:schemeClr val="bg1"/>
              </a:buClr>
              <a:buFont typeface="Arial" pitchFamily="34" charset="0"/>
              <a:buChar char="-"/>
            </a:pPr>
            <a:r>
              <a:rPr lang="ko-KR" altLang="en-US" sz="1200" dirty="0">
                <a:solidFill>
                  <a:schemeClr val="bg1"/>
                </a:solidFill>
              </a:rPr>
              <a:t>중복 제거 </a:t>
            </a:r>
            <a:r>
              <a:rPr lang="ko-KR" altLang="en-US" sz="1200" dirty="0" err="1">
                <a:solidFill>
                  <a:schemeClr val="bg1"/>
                </a:solidFill>
              </a:rPr>
              <a:t>어플라이언스</a:t>
            </a:r>
            <a:br>
              <a:rPr lang="en-US" altLang="ko-KR" sz="1600" dirty="0">
                <a:solidFill>
                  <a:srgbClr val="00E296"/>
                </a:solidFill>
              </a:rPr>
            </a:br>
            <a:endParaRPr lang="en-US" altLang="ko-KR" sz="1600" dirty="0">
              <a:solidFill>
                <a:srgbClr val="00E296"/>
              </a:solidFill>
            </a:endParaRPr>
          </a:p>
        </p:txBody>
      </p:sp>
      <p:pic>
        <p:nvPicPr>
          <p:cNvPr id="8" name="Graphic 19">
            <a:extLst>
              <a:ext uri="{FF2B5EF4-FFF2-40B4-BE49-F238E27FC236}">
                <a16:creationId xmlns:a16="http://schemas.microsoft.com/office/drawing/2014/main" id="{3D115016-8DA2-4747-BDEE-D3FC4D3497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73048" y="989060"/>
            <a:ext cx="1015660" cy="107056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0098E14A-B162-4329-942A-FB7D6551B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292" y="871439"/>
            <a:ext cx="2878007" cy="13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803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2765D7-E407-47D7-ADCB-171E9E7AB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Backup Repository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10B25276-F5D7-402F-B9DE-EE57ED923276}"/>
              </a:ext>
            </a:extLst>
          </p:cNvPr>
          <p:cNvGraphicFramePr>
            <a:graphicFrameLocks/>
          </p:cNvGraphicFramePr>
          <p:nvPr/>
        </p:nvGraphicFramePr>
        <p:xfrm>
          <a:off x="468313" y="836613"/>
          <a:ext cx="8218487" cy="3787773"/>
        </p:xfrm>
        <a:graphic>
          <a:graphicData uri="http://schemas.openxmlformats.org/drawingml/2006/table">
            <a:tbl>
              <a:tblPr firstRow="1" bandRow="1"/>
              <a:tblGrid>
                <a:gridCol w="2647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3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7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4411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Repository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</a:rPr>
                        <a:t> Type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Storage Type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Data Processing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21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Windows server 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서버가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SAN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패브릭에 연결된 경우 로컬 디스크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직접 연결된 디스크 기반 스토리지 또는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iSCSI / FC SAN LUN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서버가 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추가되면 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Veeam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이동 서비스가 배포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3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Linux server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서버가 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패브릭에 연결된 경우 로컬 디스크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직접 연결된 디스크 기반 저장소 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 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USB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하드 드라이브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NFS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공유 또는 </a:t>
                      </a: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iSCSI / FC SAN LUN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ko-KR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Veeam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데이터 이동 서비스는 이 저장소를 주소 지정하는 작업이 시작될 때 배포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03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CIFS(SMB) &amp; NFS share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NAS</a:t>
                      </a:r>
                      <a:r>
                        <a:rPr lang="en-US" sz="105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50" baseline="0" dirty="0">
                          <a:solidFill>
                            <a:schemeClr val="bg1"/>
                          </a:solidFill>
                        </a:rPr>
                        <a:t>파일 공유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l" defTabSz="68604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데이터 전송은 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gateway server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프록시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Veeam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데이터 이동 서비스를 통해 수행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038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1" dirty="0" err="1">
                          <a:solidFill>
                            <a:schemeClr val="bg1"/>
                          </a:solidFill>
                        </a:rPr>
                        <a:t>Deduplicating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 </a:t>
                      </a:r>
                      <a:br>
                        <a:rPr lang="en-US" sz="11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100" b="1" dirty="0">
                          <a:solidFill>
                            <a:schemeClr val="bg1"/>
                          </a:solidFill>
                        </a:rPr>
                        <a:t>storage appliance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EMC Data Domain</a:t>
                      </a:r>
                    </a:p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ExaGrid</a:t>
                      </a:r>
                      <a:endParaRPr lang="en-US" sz="105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HP </a:t>
                      </a:r>
                      <a:r>
                        <a:rPr lang="en-US" sz="105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StoreOnce</a:t>
                      </a:r>
                      <a:endParaRPr lang="en-US" sz="105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Quantum </a:t>
                      </a:r>
                      <a:r>
                        <a:rPr lang="en-US" sz="105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DXi</a:t>
                      </a:r>
                      <a:endParaRPr lang="en-US" sz="105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l" defTabSz="68604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데이터 전송은 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gateway server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프록시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의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Veeam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데이터 이동 서비스를 통해 수행</a:t>
                      </a:r>
                      <a:endParaRPr lang="en-US" altLang="ko-KR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038"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</a:rPr>
                        <a:t>클라우드 스토리지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 Blob </a:t>
                      </a:r>
                    </a:p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AWS S3</a:t>
                      </a:r>
                    </a:p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</a:p>
                    <a:p>
                      <a:pPr marL="180975" lvl="0" indent="-180975" algn="l">
                        <a:lnSpc>
                          <a:spcPct val="90000"/>
                        </a:lnSpc>
                        <a:buClr>
                          <a:schemeClr val="bg1"/>
                        </a:buClr>
                        <a:buFont typeface="Arial" panose="020B0604020202020204" pitchFamily="34" charset="0"/>
                        <a:buChar char="-"/>
                      </a:pPr>
                      <a:r>
                        <a:rPr 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S3 </a:t>
                      </a:r>
                      <a:r>
                        <a:rPr lang="ko-KR" altLang="en-US" sz="105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호환 스토리지</a:t>
                      </a:r>
                      <a:endParaRPr lang="en-US" sz="105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343016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68603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02904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37206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1715075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058089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2401104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2744120" algn="l" defTabSz="686030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l" defTabSz="686047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백업 복제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(Backup Copy)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용도로만 사용 가능하며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, MS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및 </a:t>
                      </a:r>
                      <a:r>
                        <a:rPr lang="en-US" altLang="ko-KR" sz="1050" dirty="0">
                          <a:solidFill>
                            <a:schemeClr val="bg1"/>
                          </a:solidFill>
                        </a:rPr>
                        <a:t>AWS </a:t>
                      </a:r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내에서는 직접 백업 가능</a:t>
                      </a:r>
                      <a:endParaRPr lang="en-US" altLang="ko-KR" sz="105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7982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7160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Veeam </a:t>
            </a:r>
            <a:r>
              <a:rPr lang="ko-KR" altLang="en-US" dirty="0"/>
              <a:t>아키텍처</a:t>
            </a:r>
            <a:r>
              <a:rPr lang="en-US" altLang="ko-KR" dirty="0"/>
              <a:t>(SMB)</a:t>
            </a:r>
            <a:endParaRPr lang="fr-FR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86CBA4B-3205-4993-848B-DB68D5A6B621}"/>
              </a:ext>
            </a:extLst>
          </p:cNvPr>
          <p:cNvGrpSpPr/>
          <p:nvPr/>
        </p:nvGrpSpPr>
        <p:grpSpPr>
          <a:xfrm>
            <a:off x="622804" y="1154097"/>
            <a:ext cx="7803781" cy="3605097"/>
            <a:chOff x="622804" y="856067"/>
            <a:chExt cx="7803781" cy="3903127"/>
          </a:xfrm>
        </p:grpSpPr>
        <p:sp>
          <p:nvSpPr>
            <p:cNvPr id="97" name="Прямоугольник 96"/>
            <p:cNvSpPr/>
            <p:nvPr/>
          </p:nvSpPr>
          <p:spPr bwMode="auto">
            <a:xfrm>
              <a:off x="622804" y="971482"/>
              <a:ext cx="7803781" cy="3787712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40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</a:pPr>
              <a:endParaRPr lang="ru-RU" sz="750">
                <a:solidFill>
                  <a:srgbClr val="005F4B"/>
                </a:solidFill>
                <a:latin typeface="+mj-lt"/>
                <a:cs typeface="Tahoma" panose="020B060403050404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2490" y="3264810"/>
              <a:ext cx="1162499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ko-KR" altLang="en-US" sz="1000" dirty="0">
                  <a:solidFill>
                    <a:schemeClr val="bg1"/>
                  </a:solidFill>
                  <a:latin typeface="+mj-lt"/>
                </a:rPr>
                <a:t>운영 대상 서버들</a:t>
              </a:r>
              <a:endParaRPr lang="en-US" sz="1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39" name="Прямая со стрелкой 38"/>
            <p:cNvCxnSpPr>
              <a:cxnSpLocks/>
            </p:cNvCxnSpPr>
            <p:nvPr/>
          </p:nvCxnSpPr>
          <p:spPr>
            <a:xfrm>
              <a:off x="2270760" y="2569489"/>
              <a:ext cx="1203960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sm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633619" y="2583381"/>
              <a:ext cx="593432" cy="2308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>
                  <a:solidFill>
                    <a:schemeClr val="bg1"/>
                  </a:solidFill>
                  <a:latin typeface="+mj-lt"/>
                </a:rPr>
                <a:t>Backup</a:t>
              </a:r>
              <a:endParaRPr lang="en-US" sz="75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50230" y="856067"/>
              <a:ext cx="567784" cy="230832"/>
            </a:xfrm>
            <a:prstGeom prst="rect">
              <a:avLst/>
            </a:prstGeom>
            <a:solidFill>
              <a:srgbClr val="003738"/>
            </a:solidFill>
          </p:spPr>
          <p:txBody>
            <a:bodyPr wrap="none" rtlCol="0" anchor="ctr">
              <a:spAutoFit/>
            </a:bodyPr>
            <a:lstStyle/>
            <a:p>
              <a:pPr algn="ctr" defTabSz="685783">
                <a:defRPr/>
              </a:pPr>
              <a:r>
                <a:rPr lang="ko-KR" altLang="en-US" sz="900" dirty="0">
                  <a:solidFill>
                    <a:schemeClr val="bg1"/>
                  </a:solidFill>
                </a:rPr>
                <a:t>주 센터</a:t>
              </a:r>
              <a:endParaRPr lang="ru-RU" altLang="ko-KR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2B0D64-D08D-48C2-A2DB-123C42A60D05}"/>
                </a:ext>
              </a:extLst>
            </p:cNvPr>
            <p:cNvSpPr txBox="1"/>
            <p:nvPr/>
          </p:nvSpPr>
          <p:spPr>
            <a:xfrm>
              <a:off x="3202509" y="2550712"/>
              <a:ext cx="1360125" cy="46166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+mj-lt"/>
                </a:rPr>
                <a:t>중앙 관리 서버로</a:t>
              </a:r>
              <a:endParaRPr lang="en-US" altLang="ko-KR" sz="800" dirty="0">
                <a:solidFill>
                  <a:schemeClr val="bg1"/>
                </a:solidFill>
                <a:latin typeface="+mj-lt"/>
              </a:endParaRPr>
            </a:p>
            <a:p>
              <a:pPr algn="r"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+mj-lt"/>
                </a:rPr>
                <a:t>로컬 또는 원격</a:t>
              </a:r>
              <a:endParaRPr lang="en-US" altLang="ko-KR" sz="800" dirty="0">
                <a:solidFill>
                  <a:schemeClr val="bg1"/>
                </a:solidFill>
                <a:latin typeface="+mj-lt"/>
              </a:endParaRPr>
            </a:p>
            <a:p>
              <a:pPr algn="r"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+mj-lt"/>
                </a:rPr>
                <a:t>에서 관리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4" name="Rectangle 5">
              <a:extLst>
                <a:ext uri="{FF2B5EF4-FFF2-40B4-BE49-F238E27FC236}">
                  <a16:creationId xmlns:a16="http://schemas.microsoft.com/office/drawing/2014/main" id="{1E2672B4-D0A3-40E1-A836-225539A6D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7893" y="2304802"/>
              <a:ext cx="1965383" cy="633036"/>
            </a:xfrm>
            <a:prstGeom prst="rect">
              <a:avLst/>
            </a:prstGeom>
            <a:noFill/>
            <a:ln w="19050" cap="flat">
              <a:solidFill>
                <a:srgbClr val="D9D9D9">
                  <a:alpha val="40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33">
                <a:defRPr/>
              </a:pPr>
              <a:endParaRPr lang="en-US" sz="750" kern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C0FD895-1F7D-4E64-8AD1-386785C7C629}"/>
                </a:ext>
              </a:extLst>
            </p:cNvPr>
            <p:cNvSpPr txBox="1"/>
            <p:nvPr/>
          </p:nvSpPr>
          <p:spPr>
            <a:xfrm>
              <a:off x="6853068" y="2181755"/>
              <a:ext cx="1144865" cy="230832"/>
            </a:xfrm>
            <a:prstGeom prst="rect">
              <a:avLst/>
            </a:prstGeom>
            <a:solidFill>
              <a:srgbClr val="003738"/>
            </a:solidFill>
          </p:spPr>
          <p:txBody>
            <a:bodyPr wrap="none" rtlCol="0" anchor="ctr">
              <a:spAutoFit/>
            </a:bodyPr>
            <a:lstStyle/>
            <a:p>
              <a:pPr algn="ctr" defTabSz="685783"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오브젝트 스토리지</a:t>
              </a:r>
              <a:endParaRPr lang="en-US" sz="900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4350AA5-46EE-453F-B507-94F5820FBF41}"/>
                </a:ext>
              </a:extLst>
            </p:cNvPr>
            <p:cNvSpPr txBox="1"/>
            <p:nvPr/>
          </p:nvSpPr>
          <p:spPr>
            <a:xfrm>
              <a:off x="7170697" y="2497448"/>
              <a:ext cx="977554" cy="27699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900">
                  <a:solidFill>
                    <a:schemeClr val="bg1"/>
                  </a:solidFill>
                  <a:latin typeface="+mj-lt"/>
                </a:rPr>
                <a:t>장기간 보관을 위한 데이터 복제</a:t>
              </a:r>
              <a:endParaRPr lang="en-NL" sz="9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8791A59-E26A-49B1-AF08-664A3EF7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8323" y="1509261"/>
              <a:ext cx="987894" cy="951752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2DD957F-D870-4B5E-9F71-33FCFD59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73195" y="2654095"/>
              <a:ext cx="381000" cy="495300"/>
            </a:xfrm>
            <a:prstGeom prst="rect">
              <a:avLst/>
            </a:prstGeom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3087CE27-87BE-4D54-9655-E5A4802CB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55786" y="2654095"/>
              <a:ext cx="381000" cy="4953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F503511-C07B-4A13-B2B8-19915DA44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4329" y="1813816"/>
              <a:ext cx="434333" cy="262886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00B2654-5F04-4697-A6CA-CAE11D717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79887" y="2448400"/>
              <a:ext cx="373367" cy="373367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3C2C6C0-A572-48A4-8388-251965F2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24658" y="1317078"/>
              <a:ext cx="266700" cy="26670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A74C91-54E2-40C2-972F-E0B917CF8C92}"/>
                </a:ext>
              </a:extLst>
            </p:cNvPr>
            <p:cNvSpPr txBox="1"/>
            <p:nvPr/>
          </p:nvSpPr>
          <p:spPr>
            <a:xfrm>
              <a:off x="3401866" y="2170809"/>
              <a:ext cx="1160767" cy="4247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r" defTabSz="685783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Veeam</a:t>
              </a:r>
            </a:p>
            <a:p>
              <a:pPr algn="r" defTabSz="685783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Backup </a:t>
              </a:r>
              <a:r>
                <a:rPr lang="en-US" sz="1200" spc="-400" dirty="0">
                  <a:solidFill>
                    <a:schemeClr val="bg1"/>
                  </a:solidFill>
                  <a:latin typeface="+mj-lt"/>
                </a:rPr>
                <a:t>  </a:t>
              </a:r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Server</a:t>
              </a:r>
            </a:p>
          </p:txBody>
        </p:sp>
        <p:pic>
          <p:nvPicPr>
            <p:cNvPr id="42" name="Graphic 5">
              <a:extLst>
                <a:ext uri="{FF2B5EF4-FFF2-40B4-BE49-F238E27FC236}">
                  <a16:creationId xmlns:a16="http://schemas.microsoft.com/office/drawing/2014/main" id="{144FE6F8-6210-4AC9-9311-C75848001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51877" y="2317861"/>
              <a:ext cx="463796" cy="602935"/>
            </a:xfrm>
            <a:prstGeom prst="rect">
              <a:avLst/>
            </a:prstGeom>
          </p:spPr>
        </p:pic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0F6C35EE-23B0-41B4-828E-0A3FAC270B9B}"/>
                </a:ext>
              </a:extLst>
            </p:cNvPr>
            <p:cNvCxnSpPr>
              <a:stCxn id="13" idx="1"/>
              <a:endCxn id="42" idx="0"/>
            </p:cNvCxnSpPr>
            <p:nvPr/>
          </p:nvCxnSpPr>
          <p:spPr>
            <a:xfrm rot="10800000" flipV="1">
              <a:off x="4883776" y="1450427"/>
              <a:ext cx="840883" cy="867433"/>
            </a:xfrm>
            <a:prstGeom prst="bentConnector2">
              <a:avLst/>
            </a:prstGeom>
            <a:ln w="12700">
              <a:solidFill>
                <a:srgbClr val="00E296"/>
              </a:solidFill>
              <a:headEnd type="none" w="med" len="sm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Соединительная линия уступом 75">
              <a:extLst>
                <a:ext uri="{FF2B5EF4-FFF2-40B4-BE49-F238E27FC236}">
                  <a16:creationId xmlns:a16="http://schemas.microsoft.com/office/drawing/2014/main" id="{87FF5A85-E17E-4C9C-B26A-0B07A22BF685}"/>
                </a:ext>
              </a:extLst>
            </p:cNvPr>
            <p:cNvCxnSpPr>
              <a:cxnSpLocks/>
              <a:stCxn id="42" idx="3"/>
              <a:endCxn id="104" idx="1"/>
            </p:cNvCxnSpPr>
            <p:nvPr/>
          </p:nvCxnSpPr>
          <p:spPr>
            <a:xfrm>
              <a:off x="5115673" y="2619329"/>
              <a:ext cx="1232220" cy="1991"/>
            </a:xfrm>
            <a:prstGeom prst="bentConnector3">
              <a:avLst>
                <a:gd name="adj1" fmla="val 50000"/>
              </a:avLst>
            </a:prstGeom>
            <a:ln w="12700">
              <a:solidFill>
                <a:srgbClr val="00E296"/>
              </a:solidFill>
              <a:prstDash val="sysDash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CA4515E-C326-4156-9949-A85B656EEF3C}"/>
                </a:ext>
              </a:extLst>
            </p:cNvPr>
            <p:cNvSpPr/>
            <p:nvPr/>
          </p:nvSpPr>
          <p:spPr bwMode="auto">
            <a:xfrm>
              <a:off x="3597666" y="2963346"/>
              <a:ext cx="2595172" cy="350499"/>
            </a:xfrm>
            <a:prstGeom prst="triangle">
              <a:avLst/>
            </a:prstGeom>
            <a:gradFill flip="none" rotWithShape="0">
              <a:gsLst>
                <a:gs pos="53132">
                  <a:schemeClr val="bg1">
                    <a:lumMod val="85000"/>
                  </a:schemeClr>
                </a:gs>
                <a:gs pos="0">
                  <a:schemeClr val="accent2">
                    <a:lumMod val="5000"/>
                    <a:lumOff val="95000"/>
                  </a:schemeClr>
                </a:gs>
                <a:gs pos="74000">
                  <a:schemeClr val="bg1">
                    <a:lumMod val="75000"/>
                  </a:schemeClr>
                </a:gs>
                <a:gs pos="83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16200000" scaled="1"/>
              <a:tileRect/>
            </a:gradFill>
            <a:ln w="127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96B6252-A179-4D9D-AEBC-E0AD78AE174A}"/>
                </a:ext>
              </a:extLst>
            </p:cNvPr>
            <p:cNvSpPr/>
            <p:nvPr/>
          </p:nvSpPr>
          <p:spPr bwMode="auto">
            <a:xfrm>
              <a:off x="3597665" y="3313845"/>
              <a:ext cx="2595174" cy="1090376"/>
            </a:xfrm>
            <a:prstGeom prst="rect">
              <a:avLst/>
            </a:prstGeom>
            <a:noFill/>
            <a:ln w="12700">
              <a:solidFill>
                <a:schemeClr val="bg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305B711A-C2BB-4BC5-BC0A-C452D7E8C57F}"/>
                </a:ext>
              </a:extLst>
            </p:cNvPr>
            <p:cNvCxnSpPr>
              <a:stCxn id="42" idx="3"/>
              <a:endCxn id="10" idx="1"/>
            </p:cNvCxnSpPr>
            <p:nvPr/>
          </p:nvCxnSpPr>
          <p:spPr>
            <a:xfrm flipV="1">
              <a:off x="5115673" y="1945259"/>
              <a:ext cx="1238656" cy="674070"/>
            </a:xfrm>
            <a:prstGeom prst="bentConnector3">
              <a:avLst>
                <a:gd name="adj1" fmla="val 11613"/>
              </a:avLst>
            </a:prstGeom>
            <a:ln w="12700">
              <a:solidFill>
                <a:srgbClr val="00E296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phic 5">
              <a:extLst>
                <a:ext uri="{FF2B5EF4-FFF2-40B4-BE49-F238E27FC236}">
                  <a16:creationId xmlns:a16="http://schemas.microsoft.com/office/drawing/2014/main" id="{F9AEBE11-2B5F-4354-80D8-27086FE39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650673" y="3403435"/>
              <a:ext cx="463796" cy="602935"/>
            </a:xfrm>
            <a:prstGeom prst="rect">
              <a:avLst/>
            </a:prstGeom>
          </p:spPr>
        </p:pic>
        <p:pic>
          <p:nvPicPr>
            <p:cNvPr id="60" name="Graphic 53">
              <a:extLst>
                <a:ext uri="{FF2B5EF4-FFF2-40B4-BE49-F238E27FC236}">
                  <a16:creationId xmlns:a16="http://schemas.microsoft.com/office/drawing/2014/main" id="{D937FB47-2D63-4B55-91AE-36C626FB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7424" y="3439293"/>
              <a:ext cx="502627" cy="502627"/>
            </a:xfrm>
            <a:prstGeom prst="rect">
              <a:avLst/>
            </a:prstGeom>
          </p:spPr>
        </p:pic>
        <p:pic>
          <p:nvPicPr>
            <p:cNvPr id="61" name="Graphic 7">
              <a:extLst>
                <a:ext uri="{FF2B5EF4-FFF2-40B4-BE49-F238E27FC236}">
                  <a16:creationId xmlns:a16="http://schemas.microsoft.com/office/drawing/2014/main" id="{93C7D4F5-4938-4C52-AAF9-2937290D5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945324" y="3425011"/>
              <a:ext cx="507014" cy="602935"/>
            </a:xfrm>
            <a:prstGeom prst="rect">
              <a:avLst/>
            </a:prstGeom>
          </p:spPr>
        </p:pic>
        <p:pic>
          <p:nvPicPr>
            <p:cNvPr id="62" name="Graphic 8">
              <a:extLst>
                <a:ext uri="{FF2B5EF4-FFF2-40B4-BE49-F238E27FC236}">
                  <a16:creationId xmlns:a16="http://schemas.microsoft.com/office/drawing/2014/main" id="{E4207AF4-DD5B-4F82-BBAE-59CDA629D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625442" y="3391449"/>
              <a:ext cx="465132" cy="636497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73AEC2-126F-437E-B91C-C36A4DB67463}"/>
                </a:ext>
              </a:extLst>
            </p:cNvPr>
            <p:cNvSpPr txBox="1"/>
            <p:nvPr/>
          </p:nvSpPr>
          <p:spPr>
            <a:xfrm>
              <a:off x="3605246" y="4036878"/>
              <a:ext cx="593431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Backup</a:t>
              </a:r>
              <a:br>
                <a:rPr lang="en-US" sz="1000">
                  <a:solidFill>
                    <a:schemeClr val="bg1"/>
                  </a:solidFill>
                  <a:latin typeface="+mj-lt"/>
                </a:rPr>
              </a:br>
              <a:r>
                <a:rPr lang="ko-KR" altLang="en-US" sz="1000" dirty="0">
                  <a:solidFill>
                    <a:schemeClr val="bg1"/>
                  </a:solidFill>
                  <a:latin typeface="+mj-lt"/>
                </a:rPr>
                <a:t>서버</a:t>
              </a:r>
              <a:endParaRPr lang="en-US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5D43C4-11CD-4975-90E1-B5F246D94A34}"/>
                </a:ext>
              </a:extLst>
            </p:cNvPr>
            <p:cNvSpPr txBox="1"/>
            <p:nvPr/>
          </p:nvSpPr>
          <p:spPr>
            <a:xfrm>
              <a:off x="4272656" y="4036878"/>
              <a:ext cx="49885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Proxy</a:t>
              </a:r>
              <a:br>
                <a:rPr lang="en-US" sz="1000" dirty="0">
                  <a:solidFill>
                    <a:schemeClr val="bg1"/>
                  </a:solidFill>
                  <a:latin typeface="+mj-lt"/>
                </a:rPr>
              </a:br>
              <a:r>
                <a:rPr lang="ko-KR" altLang="en-US" sz="1000" dirty="0">
                  <a:solidFill>
                    <a:schemeClr val="bg1"/>
                  </a:solidFill>
                  <a:latin typeface="+mj-lt"/>
                </a:rPr>
                <a:t>서버</a:t>
              </a:r>
              <a:endParaRPr lang="en-US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1CCE91-DAA5-47E4-9904-600A428F17CC}"/>
                </a:ext>
              </a:extLst>
            </p:cNvPr>
            <p:cNvSpPr txBox="1"/>
            <p:nvPr/>
          </p:nvSpPr>
          <p:spPr>
            <a:xfrm>
              <a:off x="4767444" y="4036878"/>
              <a:ext cx="78098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Repository</a:t>
              </a:r>
              <a:br>
                <a:rPr lang="en-US" sz="1000" dirty="0">
                  <a:solidFill>
                    <a:schemeClr val="bg1"/>
                  </a:solidFill>
                  <a:latin typeface="+mj-lt"/>
                </a:rPr>
              </a:br>
              <a:r>
                <a:rPr lang="ko-KR" altLang="en-US" sz="1000" dirty="0">
                  <a:solidFill>
                    <a:schemeClr val="bg1"/>
                  </a:solidFill>
                  <a:latin typeface="+mj-lt"/>
                </a:rPr>
                <a:t>서버</a:t>
              </a:r>
              <a:endParaRPr lang="en-US" sz="1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BE859B-B229-4F97-9EDC-140B67D4411F}"/>
                </a:ext>
              </a:extLst>
            </p:cNvPr>
            <p:cNvSpPr txBox="1"/>
            <p:nvPr/>
          </p:nvSpPr>
          <p:spPr>
            <a:xfrm>
              <a:off x="5638037" y="4036878"/>
              <a:ext cx="465192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685783">
                <a:lnSpc>
                  <a:spcPct val="90000"/>
                </a:lnSpc>
                <a:defRPr/>
              </a:pPr>
              <a:r>
                <a:rPr lang="en-US" sz="1000" dirty="0">
                  <a:solidFill>
                    <a:schemeClr val="bg1"/>
                  </a:solidFill>
                  <a:latin typeface="+mj-lt"/>
                </a:rPr>
                <a:t>Tape</a:t>
              </a:r>
              <a:br>
                <a:rPr lang="en-US" sz="1000" dirty="0">
                  <a:solidFill>
                    <a:schemeClr val="bg1"/>
                  </a:solidFill>
                  <a:latin typeface="+mj-lt"/>
                </a:rPr>
              </a:br>
              <a:r>
                <a:rPr lang="ko-KR" altLang="en-US" sz="1000" dirty="0">
                  <a:solidFill>
                    <a:schemeClr val="bg1"/>
                  </a:solidFill>
                  <a:latin typeface="+mj-lt"/>
                </a:rPr>
                <a:t>서버</a:t>
              </a:r>
              <a:endParaRPr lang="en-US" sz="10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68" name="Content Placeholder 1">
            <a:extLst>
              <a:ext uri="{FF2B5EF4-FFF2-40B4-BE49-F238E27FC236}">
                <a16:creationId xmlns:a16="http://schemas.microsoft.com/office/drawing/2014/main" id="{D4CE0C70-C106-45A1-BFFD-5E73E53A8278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서버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백업관리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프록시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저장서버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구성한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All-In-One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구성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9013393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3.xml><?xml version="1.0" encoding="utf-8"?>
<a:theme xmlns:a="http://schemas.openxmlformats.org/drawingml/2006/main" name="4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4.xml><?xml version="1.0" encoding="utf-8"?>
<a:theme xmlns:a="http://schemas.openxmlformats.org/drawingml/2006/main" name="5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Slides with photo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6.xml><?xml version="1.0" encoding="utf-8"?>
<a:theme xmlns:a="http://schemas.openxmlformats.org/drawingml/2006/main" name="Bright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7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noFill/>
        <a:ln w="9525">
          <a:solidFill>
            <a:srgbClr val="00B492"/>
          </a:solidFill>
          <a:prstDash val="sysDash"/>
          <a:headEnd type="oval"/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2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1FF59870383F41B49232949FF206A9" ma:contentTypeVersion="13" ma:contentTypeDescription="Create a new document." ma:contentTypeScope="" ma:versionID="4114cd63f786fc47e50e37bfc94e21db">
  <xsd:schema xmlns:xsd="http://www.w3.org/2001/XMLSchema" xmlns:xs="http://www.w3.org/2001/XMLSchema" xmlns:p="http://schemas.microsoft.com/office/2006/metadata/properties" xmlns:ns3="ddd94dec-b75f-461d-9c34-31af2c80db57" xmlns:ns4="4a581407-c8cc-49c0-9bdd-812d6ce21b18" targetNamespace="http://schemas.microsoft.com/office/2006/metadata/properties" ma:root="true" ma:fieldsID="f5bcef250549a78d34e0c5f32ee80eb4" ns3:_="" ns4:_="">
    <xsd:import namespace="ddd94dec-b75f-461d-9c34-31af2c80db57"/>
    <xsd:import namespace="4a581407-c8cc-49c0-9bdd-812d6ce21b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94dec-b75f-461d-9c34-31af2c80d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81407-c8cc-49c0-9bdd-812d6ce21b1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C16C968-597E-4BFF-8868-9FEF035441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BEF72C-F19A-4683-991D-AE258E062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94dec-b75f-461d-9c34-31af2c80db57"/>
    <ds:schemaRef ds:uri="4a581407-c8cc-49c0-9bdd-812d6ce21b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EDAD93-1FC3-427E-8790-F0256B119CB8}">
  <ds:schemaRefs>
    <ds:schemaRef ds:uri="http://www.w3.org/XML/1998/namespace"/>
    <ds:schemaRef ds:uri="http://purl.org/dc/dcmitype/"/>
    <ds:schemaRef ds:uri="http://schemas.microsoft.com/office/2006/documentManagement/types"/>
    <ds:schemaRef ds:uri="http://purl.org/dc/terms/"/>
    <ds:schemaRef ds:uri="4a581407-c8cc-49c0-9bdd-812d6ce21b18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ddd94dec-b75f-461d-9c34-31af2c80db5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4279</Words>
  <Application>Microsoft Office PowerPoint</Application>
  <PresentationFormat>화면 슬라이드 쇼(16:9)</PresentationFormat>
  <Paragraphs>1019</Paragraphs>
  <Slides>43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43</vt:i4>
      </vt:variant>
    </vt:vector>
  </HeadingPairs>
  <TitlesOfParts>
    <vt:vector size="58" baseType="lpstr">
      <vt:lpstr>맑은 고딕</vt:lpstr>
      <vt:lpstr>맑은 고딕</vt:lpstr>
      <vt:lpstr>Arial</vt:lpstr>
      <vt:lpstr>Calibri</vt:lpstr>
      <vt:lpstr>Segoe UI</vt:lpstr>
      <vt:lpstr>Tahoma</vt:lpstr>
      <vt:lpstr>Wingdings</vt:lpstr>
      <vt:lpstr>Veeam Corporate Slides Template</vt:lpstr>
      <vt:lpstr>1_Veeam Corporate Slides Template (1)</vt:lpstr>
      <vt:lpstr>4_Veeam Corporate Slides Template</vt:lpstr>
      <vt:lpstr>5_Veeam Corporate Slides Template</vt:lpstr>
      <vt:lpstr>Slides with photo</vt:lpstr>
      <vt:lpstr>Bright slides</vt:lpstr>
      <vt:lpstr>1_Veeam Corporate Slides Template</vt:lpstr>
      <vt:lpstr>2_Veeam Corporate Slides Template</vt:lpstr>
      <vt:lpstr>PowerPoint 프레젠테이션</vt:lpstr>
      <vt:lpstr>Veeam 기본 기능들</vt:lpstr>
      <vt:lpstr>PowerPoint 프레젠테이션</vt:lpstr>
      <vt:lpstr>Veeam 주요 구성 요소</vt:lpstr>
      <vt:lpstr>Veeam Backup &amp; Replication Server(VBR)</vt:lpstr>
      <vt:lpstr>Veeam Backup Proxy(가상화 백업 시 필요)</vt:lpstr>
      <vt:lpstr>Veeam Backup Repository</vt:lpstr>
      <vt:lpstr>Veeam Backup Repository</vt:lpstr>
      <vt:lpstr>Veeam 아키텍처(SMB)</vt:lpstr>
      <vt:lpstr>Veeam 아키텍처(SMB)</vt:lpstr>
      <vt:lpstr>Veeam 아키텍처(Medium)</vt:lpstr>
      <vt:lpstr>Veeam 아키텍처(Large)</vt:lpstr>
      <vt:lpstr>Veeam 구성 요소별 설명</vt:lpstr>
      <vt:lpstr>PowerPoint 프레젠테이션</vt:lpstr>
      <vt:lpstr>스냅샷 기반 이미지 백업 </vt:lpstr>
      <vt:lpstr>CBT를 통한 변경 데이터 추적</vt:lpstr>
      <vt:lpstr>백업성능 향상을 위한 기술</vt:lpstr>
      <vt:lpstr>다양한 백업 방식</vt:lpstr>
      <vt:lpstr>Forever 증분 백업</vt:lpstr>
      <vt:lpstr>합성 풀 백업</vt:lpstr>
      <vt:lpstr>다양한 백업 스케줄</vt:lpstr>
      <vt:lpstr>압축 및 중복제거</vt:lpstr>
      <vt:lpstr>손쉬운 백업 작업 생성 및 관리</vt:lpstr>
      <vt:lpstr>어플리케이션 &amp; 데이터베이스 백업/복구</vt:lpstr>
      <vt:lpstr>Veeam Explorers</vt:lpstr>
      <vt:lpstr>PowerPoint 프레젠테이션</vt:lpstr>
      <vt:lpstr>고급 복구 기능 - AWS 와 Azure로 직접 복구</vt:lpstr>
      <vt:lpstr>고급 복구 기능 - Secure Restore</vt:lpstr>
      <vt:lpstr>고급 복구 기능 - Staged Restore</vt:lpstr>
      <vt:lpstr>고급 복구 기능 –마이그레이션 범위</vt:lpstr>
      <vt:lpstr>가상화별 – 기능 비교</vt:lpstr>
      <vt:lpstr>백업 데이터 사본 생성(Backup Copy)</vt:lpstr>
      <vt:lpstr>Secure Linux 저장소</vt:lpstr>
      <vt:lpstr>랜섬웨어 대응 능력</vt:lpstr>
      <vt:lpstr>Backup Copy 수행 방식 및 보관 주기</vt:lpstr>
      <vt:lpstr>백업 데이터 사본으로부터 손쉬운 복구</vt:lpstr>
      <vt:lpstr>암호화 및 네트워크 대역폭 조절</vt:lpstr>
      <vt:lpstr>백업 카탈로그 관리 기능</vt:lpstr>
      <vt:lpstr>작업 모니터링</vt:lpstr>
      <vt:lpstr>다양한 리포팅 기능</vt:lpstr>
      <vt:lpstr>계정 별 권한 설정</vt:lpstr>
      <vt:lpstr>이메일 알림 기능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2021-01-07T08:44:17Z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0x010100211FF59870383F41B49232949FF206A9</vt:lpwstr>
  </property>
</Properties>
</file>